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2" r:id="rId4"/>
    <p:sldId id="259" r:id="rId5"/>
    <p:sldId id="263" r:id="rId6"/>
    <p:sldId id="274" r:id="rId7"/>
    <p:sldId id="273" r:id="rId8"/>
    <p:sldId id="260" r:id="rId9"/>
    <p:sldId id="264" r:id="rId10"/>
    <p:sldId id="276" r:id="rId11"/>
    <p:sldId id="268" r:id="rId12"/>
    <p:sldId id="277" r:id="rId13"/>
    <p:sldId id="269" r:id="rId14"/>
    <p:sldId id="261" r:id="rId15"/>
    <p:sldId id="278" r:id="rId16"/>
    <p:sldId id="270" r:id="rId17"/>
    <p:sldId id="271" r:id="rId18"/>
    <p:sldId id="279" r:id="rId19"/>
    <p:sldId id="281" r:id="rId20"/>
    <p:sldId id="258" r:id="rId21"/>
    <p:sldId id="282" r:id="rId22"/>
    <p:sldId id="283" r:id="rId23"/>
    <p:sldId id="267" r:id="rId24"/>
    <p:sldId id="265" r:id="rId25"/>
    <p:sldId id="266" r:id="rId26"/>
    <p:sldId id="284" r:id="rId27"/>
    <p:sldId id="28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737"/>
  </p:normalViewPr>
  <p:slideViewPr>
    <p:cSldViewPr snapToGrid="0" snapToObjects="1">
      <p:cViewPr varScale="1">
        <p:scale>
          <a:sx n="94" d="100"/>
          <a:sy n="94" d="100"/>
        </p:scale>
        <p:origin x="224"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D1EF-9B74-7C40-8B63-17245FF4C6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8BB009-FCFA-FE44-89E9-005A1C2A4D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A1E67B-136A-E141-8A57-DF7B98090DB6}"/>
              </a:ext>
            </a:extLst>
          </p:cNvPr>
          <p:cNvSpPr>
            <a:spLocks noGrp="1"/>
          </p:cNvSpPr>
          <p:nvPr>
            <p:ph type="dt" sz="half" idx="10"/>
          </p:nvPr>
        </p:nvSpPr>
        <p:spPr/>
        <p:txBody>
          <a:bodyPr/>
          <a:lstStyle/>
          <a:p>
            <a:fld id="{CF240F1B-7C72-6B4E-884C-23FC66C0EA69}" type="datetimeFigureOut">
              <a:rPr lang="en-US" smtClean="0"/>
              <a:t>9/4/19</a:t>
            </a:fld>
            <a:endParaRPr lang="en-US"/>
          </a:p>
        </p:txBody>
      </p:sp>
      <p:sp>
        <p:nvSpPr>
          <p:cNvPr id="5" name="Footer Placeholder 4">
            <a:extLst>
              <a:ext uri="{FF2B5EF4-FFF2-40B4-BE49-F238E27FC236}">
                <a16:creationId xmlns:a16="http://schemas.microsoft.com/office/drawing/2014/main" id="{6EE1BF1E-B1D0-8942-98E6-223A9B1AC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D6C954-3FAC-F542-ADE2-C6A0F25949F9}"/>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2924016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6395D-076F-6C45-B00A-952C749732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BAE519-A76B-7140-8BA3-C2DFB92D0E9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BA2F11-77F7-FF47-B052-819F99A8EE72}"/>
              </a:ext>
            </a:extLst>
          </p:cNvPr>
          <p:cNvSpPr>
            <a:spLocks noGrp="1"/>
          </p:cNvSpPr>
          <p:nvPr>
            <p:ph type="dt" sz="half" idx="10"/>
          </p:nvPr>
        </p:nvSpPr>
        <p:spPr/>
        <p:txBody>
          <a:bodyPr/>
          <a:lstStyle/>
          <a:p>
            <a:fld id="{CF240F1B-7C72-6B4E-884C-23FC66C0EA69}" type="datetimeFigureOut">
              <a:rPr lang="en-US" smtClean="0"/>
              <a:t>9/4/19</a:t>
            </a:fld>
            <a:endParaRPr lang="en-US"/>
          </a:p>
        </p:txBody>
      </p:sp>
      <p:sp>
        <p:nvSpPr>
          <p:cNvPr id="5" name="Footer Placeholder 4">
            <a:extLst>
              <a:ext uri="{FF2B5EF4-FFF2-40B4-BE49-F238E27FC236}">
                <a16:creationId xmlns:a16="http://schemas.microsoft.com/office/drawing/2014/main" id="{948EA5C7-EB70-5B4A-B007-F43BD9B68A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E487F-A8CC-3148-8A5C-DC0471A0C99B}"/>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2724487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A85A80-24A8-B640-A75C-4A07EF2791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7D0EE1-1FB6-8647-A3FE-90951702BBD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41C186-C454-EA4C-85F1-C91086D86305}"/>
              </a:ext>
            </a:extLst>
          </p:cNvPr>
          <p:cNvSpPr>
            <a:spLocks noGrp="1"/>
          </p:cNvSpPr>
          <p:nvPr>
            <p:ph type="dt" sz="half" idx="10"/>
          </p:nvPr>
        </p:nvSpPr>
        <p:spPr/>
        <p:txBody>
          <a:bodyPr/>
          <a:lstStyle/>
          <a:p>
            <a:fld id="{CF240F1B-7C72-6B4E-884C-23FC66C0EA69}" type="datetimeFigureOut">
              <a:rPr lang="en-US" smtClean="0"/>
              <a:t>9/4/19</a:t>
            </a:fld>
            <a:endParaRPr lang="en-US"/>
          </a:p>
        </p:txBody>
      </p:sp>
      <p:sp>
        <p:nvSpPr>
          <p:cNvPr id="5" name="Footer Placeholder 4">
            <a:extLst>
              <a:ext uri="{FF2B5EF4-FFF2-40B4-BE49-F238E27FC236}">
                <a16:creationId xmlns:a16="http://schemas.microsoft.com/office/drawing/2014/main" id="{DB7639C1-8987-6B44-B224-7C22BB5802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DC46B1-FE54-964F-8C89-D12B92F0C69C}"/>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2721152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E608B-F744-EA4A-BBC9-45AB7809D3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456B7F-43FA-8B4B-9812-5C8F07674F4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40E76D-D9E6-B546-AF14-A985040AD822}"/>
              </a:ext>
            </a:extLst>
          </p:cNvPr>
          <p:cNvSpPr>
            <a:spLocks noGrp="1"/>
          </p:cNvSpPr>
          <p:nvPr>
            <p:ph type="dt" sz="half" idx="10"/>
          </p:nvPr>
        </p:nvSpPr>
        <p:spPr/>
        <p:txBody>
          <a:bodyPr/>
          <a:lstStyle/>
          <a:p>
            <a:fld id="{CF240F1B-7C72-6B4E-884C-23FC66C0EA69}" type="datetimeFigureOut">
              <a:rPr lang="en-US" smtClean="0"/>
              <a:t>9/4/19</a:t>
            </a:fld>
            <a:endParaRPr lang="en-US"/>
          </a:p>
        </p:txBody>
      </p:sp>
      <p:sp>
        <p:nvSpPr>
          <p:cNvPr id="5" name="Footer Placeholder 4">
            <a:extLst>
              <a:ext uri="{FF2B5EF4-FFF2-40B4-BE49-F238E27FC236}">
                <a16:creationId xmlns:a16="http://schemas.microsoft.com/office/drawing/2014/main" id="{CA378F50-7F4B-1744-BFA2-00AE88F10E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68625-65AD-2E48-BA08-8672D51A24EA}"/>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1163238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E1A19-87D3-0E40-BB5C-897945D97A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0E0B87-6A17-7C42-BFBA-4902620CCA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27EC969-2C31-024F-9400-46E84B6AF9EB}"/>
              </a:ext>
            </a:extLst>
          </p:cNvPr>
          <p:cNvSpPr>
            <a:spLocks noGrp="1"/>
          </p:cNvSpPr>
          <p:nvPr>
            <p:ph type="dt" sz="half" idx="10"/>
          </p:nvPr>
        </p:nvSpPr>
        <p:spPr/>
        <p:txBody>
          <a:bodyPr/>
          <a:lstStyle/>
          <a:p>
            <a:fld id="{CF240F1B-7C72-6B4E-884C-23FC66C0EA69}" type="datetimeFigureOut">
              <a:rPr lang="en-US" smtClean="0"/>
              <a:t>9/4/19</a:t>
            </a:fld>
            <a:endParaRPr lang="en-US"/>
          </a:p>
        </p:txBody>
      </p:sp>
      <p:sp>
        <p:nvSpPr>
          <p:cNvPr id="5" name="Footer Placeholder 4">
            <a:extLst>
              <a:ext uri="{FF2B5EF4-FFF2-40B4-BE49-F238E27FC236}">
                <a16:creationId xmlns:a16="http://schemas.microsoft.com/office/drawing/2014/main" id="{FE721D1E-DFDD-EF45-9E9C-CDDB9EF24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77243B-C8A7-0F4B-A4F0-27A58195DAEF}"/>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189816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07AB-2AB1-7C4E-8261-1804F2659B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A7244-E017-D84E-97F2-D4A046732E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2FF4C5-099C-EF49-A447-2FFD05C192B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F4CDA3-09AA-244E-AB32-9E406A5BF481}"/>
              </a:ext>
            </a:extLst>
          </p:cNvPr>
          <p:cNvSpPr>
            <a:spLocks noGrp="1"/>
          </p:cNvSpPr>
          <p:nvPr>
            <p:ph type="dt" sz="half" idx="10"/>
          </p:nvPr>
        </p:nvSpPr>
        <p:spPr/>
        <p:txBody>
          <a:bodyPr/>
          <a:lstStyle/>
          <a:p>
            <a:fld id="{CF240F1B-7C72-6B4E-884C-23FC66C0EA69}" type="datetimeFigureOut">
              <a:rPr lang="en-US" smtClean="0"/>
              <a:t>9/4/19</a:t>
            </a:fld>
            <a:endParaRPr lang="en-US"/>
          </a:p>
        </p:txBody>
      </p:sp>
      <p:sp>
        <p:nvSpPr>
          <p:cNvPr id="6" name="Footer Placeholder 5">
            <a:extLst>
              <a:ext uri="{FF2B5EF4-FFF2-40B4-BE49-F238E27FC236}">
                <a16:creationId xmlns:a16="http://schemas.microsoft.com/office/drawing/2014/main" id="{7B09B36A-E266-DD4C-B3BA-7109880A9F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202560-B32A-1546-BC17-0A92147C516C}"/>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2200003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64BF8-E10D-2B48-85F7-BECC200244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15753A-D8D4-8142-8608-F646C97E5A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D6BBD35-7CAE-EC4D-A7AE-BCF70B8984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76AD4E-4EB6-9E40-A720-36E95169D6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24C76C2-83BF-E14B-9B96-5DF715ECD40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EF074B-1CED-5940-958A-A024EF1E93EC}"/>
              </a:ext>
            </a:extLst>
          </p:cNvPr>
          <p:cNvSpPr>
            <a:spLocks noGrp="1"/>
          </p:cNvSpPr>
          <p:nvPr>
            <p:ph type="dt" sz="half" idx="10"/>
          </p:nvPr>
        </p:nvSpPr>
        <p:spPr/>
        <p:txBody>
          <a:bodyPr/>
          <a:lstStyle/>
          <a:p>
            <a:fld id="{CF240F1B-7C72-6B4E-884C-23FC66C0EA69}" type="datetimeFigureOut">
              <a:rPr lang="en-US" smtClean="0"/>
              <a:t>9/4/19</a:t>
            </a:fld>
            <a:endParaRPr lang="en-US"/>
          </a:p>
        </p:txBody>
      </p:sp>
      <p:sp>
        <p:nvSpPr>
          <p:cNvPr id="8" name="Footer Placeholder 7">
            <a:extLst>
              <a:ext uri="{FF2B5EF4-FFF2-40B4-BE49-F238E27FC236}">
                <a16:creationId xmlns:a16="http://schemas.microsoft.com/office/drawing/2014/main" id="{82CAAE68-3E2E-5348-A2F3-32D2695B4D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8E6F96-9431-7D4B-B3A5-F79B4AB7A5D6}"/>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1326008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06B15-0D01-4D45-86AA-44CB767922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E65496-D342-2741-8794-A0291671DF11}"/>
              </a:ext>
            </a:extLst>
          </p:cNvPr>
          <p:cNvSpPr>
            <a:spLocks noGrp="1"/>
          </p:cNvSpPr>
          <p:nvPr>
            <p:ph type="dt" sz="half" idx="10"/>
          </p:nvPr>
        </p:nvSpPr>
        <p:spPr/>
        <p:txBody>
          <a:bodyPr/>
          <a:lstStyle/>
          <a:p>
            <a:fld id="{CF240F1B-7C72-6B4E-884C-23FC66C0EA69}" type="datetimeFigureOut">
              <a:rPr lang="en-US" smtClean="0"/>
              <a:t>9/4/19</a:t>
            </a:fld>
            <a:endParaRPr lang="en-US"/>
          </a:p>
        </p:txBody>
      </p:sp>
      <p:sp>
        <p:nvSpPr>
          <p:cNvPr id="4" name="Footer Placeholder 3">
            <a:extLst>
              <a:ext uri="{FF2B5EF4-FFF2-40B4-BE49-F238E27FC236}">
                <a16:creationId xmlns:a16="http://schemas.microsoft.com/office/drawing/2014/main" id="{B423FF4E-9067-604B-9E8A-2760AEB4EB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84E92E-3275-514F-8FD3-5A0F11A0E751}"/>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427796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B4E8B1-5712-D447-B993-ECF0951D0831}"/>
              </a:ext>
            </a:extLst>
          </p:cNvPr>
          <p:cNvSpPr>
            <a:spLocks noGrp="1"/>
          </p:cNvSpPr>
          <p:nvPr>
            <p:ph type="dt" sz="half" idx="10"/>
          </p:nvPr>
        </p:nvSpPr>
        <p:spPr/>
        <p:txBody>
          <a:bodyPr/>
          <a:lstStyle/>
          <a:p>
            <a:fld id="{CF240F1B-7C72-6B4E-884C-23FC66C0EA69}" type="datetimeFigureOut">
              <a:rPr lang="en-US" smtClean="0"/>
              <a:t>9/4/19</a:t>
            </a:fld>
            <a:endParaRPr lang="en-US"/>
          </a:p>
        </p:txBody>
      </p:sp>
      <p:sp>
        <p:nvSpPr>
          <p:cNvPr id="3" name="Footer Placeholder 2">
            <a:extLst>
              <a:ext uri="{FF2B5EF4-FFF2-40B4-BE49-F238E27FC236}">
                <a16:creationId xmlns:a16="http://schemas.microsoft.com/office/drawing/2014/main" id="{4A1E7A5E-6BE3-154E-B569-874E5CAECD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813153-0B09-4B4A-9510-85857CCE3DCE}"/>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1664882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F3071-1F55-E547-945F-BA627C7BDC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E521B4-0A0D-8041-9F96-704F613DA6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B1E493-CC4B-934C-B919-1A7D706834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8AEEB6B-5385-4042-BE2D-7C63BA065B4C}"/>
              </a:ext>
            </a:extLst>
          </p:cNvPr>
          <p:cNvSpPr>
            <a:spLocks noGrp="1"/>
          </p:cNvSpPr>
          <p:nvPr>
            <p:ph type="dt" sz="half" idx="10"/>
          </p:nvPr>
        </p:nvSpPr>
        <p:spPr/>
        <p:txBody>
          <a:bodyPr/>
          <a:lstStyle/>
          <a:p>
            <a:fld id="{CF240F1B-7C72-6B4E-884C-23FC66C0EA69}" type="datetimeFigureOut">
              <a:rPr lang="en-US" smtClean="0"/>
              <a:t>9/4/19</a:t>
            </a:fld>
            <a:endParaRPr lang="en-US"/>
          </a:p>
        </p:txBody>
      </p:sp>
      <p:sp>
        <p:nvSpPr>
          <p:cNvPr id="6" name="Footer Placeholder 5">
            <a:extLst>
              <a:ext uri="{FF2B5EF4-FFF2-40B4-BE49-F238E27FC236}">
                <a16:creationId xmlns:a16="http://schemas.microsoft.com/office/drawing/2014/main" id="{21A11B86-0B60-2C4F-ADC9-E73BF2571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E08118-8279-F843-AC4D-CB787B7F9373}"/>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1348517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304C5-C86D-6346-80B8-C4380E05F5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D6596C-E73E-3544-B8EC-263F5316F8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6EDF3E-C1F3-B341-B41D-640B28902C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E980DD0-26D5-9C48-A8C7-923C8D8104BA}"/>
              </a:ext>
            </a:extLst>
          </p:cNvPr>
          <p:cNvSpPr>
            <a:spLocks noGrp="1"/>
          </p:cNvSpPr>
          <p:nvPr>
            <p:ph type="dt" sz="half" idx="10"/>
          </p:nvPr>
        </p:nvSpPr>
        <p:spPr/>
        <p:txBody>
          <a:bodyPr/>
          <a:lstStyle/>
          <a:p>
            <a:fld id="{CF240F1B-7C72-6B4E-884C-23FC66C0EA69}" type="datetimeFigureOut">
              <a:rPr lang="en-US" smtClean="0"/>
              <a:t>9/4/19</a:t>
            </a:fld>
            <a:endParaRPr lang="en-US"/>
          </a:p>
        </p:txBody>
      </p:sp>
      <p:sp>
        <p:nvSpPr>
          <p:cNvPr id="6" name="Footer Placeholder 5">
            <a:extLst>
              <a:ext uri="{FF2B5EF4-FFF2-40B4-BE49-F238E27FC236}">
                <a16:creationId xmlns:a16="http://schemas.microsoft.com/office/drawing/2014/main" id="{6640CCDE-44DC-774E-9F95-6D22C42B34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6B231D-C7E5-CA47-9A1C-F3BBD6637F59}"/>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137569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DA8333-C1C6-A34F-80E0-9F20E59D9A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5D0EE7-B51A-F146-AB2F-DD92D56B54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95F15-F4BC-BE4B-8371-77981F8C53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240F1B-7C72-6B4E-884C-23FC66C0EA69}" type="datetimeFigureOut">
              <a:rPr lang="en-US" smtClean="0"/>
              <a:t>9/4/19</a:t>
            </a:fld>
            <a:endParaRPr lang="en-US"/>
          </a:p>
        </p:txBody>
      </p:sp>
      <p:sp>
        <p:nvSpPr>
          <p:cNvPr id="5" name="Footer Placeholder 4">
            <a:extLst>
              <a:ext uri="{FF2B5EF4-FFF2-40B4-BE49-F238E27FC236}">
                <a16:creationId xmlns:a16="http://schemas.microsoft.com/office/drawing/2014/main" id="{64E62B2B-BA8D-9842-8C45-BB2FE72638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EC3D04-B1E4-B347-BAAC-FFA69D41F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41493-E163-6346-B90D-91CCD8716D20}" type="slidenum">
              <a:rPr lang="en-US" smtClean="0"/>
              <a:t>‹#›</a:t>
            </a:fld>
            <a:endParaRPr lang="en-US"/>
          </a:p>
        </p:txBody>
      </p:sp>
    </p:spTree>
    <p:extLst>
      <p:ext uri="{BB962C8B-B14F-4D97-AF65-F5344CB8AC3E}">
        <p14:creationId xmlns:p14="http://schemas.microsoft.com/office/powerpoint/2010/main" val="824313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6A317-573A-D148-9BD4-F0BD611F59FF}"/>
              </a:ext>
            </a:extLst>
          </p:cNvPr>
          <p:cNvSpPr>
            <a:spLocks noGrp="1"/>
          </p:cNvSpPr>
          <p:nvPr>
            <p:ph type="ctrTitle"/>
          </p:nvPr>
        </p:nvSpPr>
        <p:spPr>
          <a:xfrm>
            <a:off x="418531" y="207963"/>
            <a:ext cx="9144000" cy="2387600"/>
          </a:xfrm>
        </p:spPr>
        <p:txBody>
          <a:bodyPr>
            <a:normAutofit/>
          </a:bodyPr>
          <a:lstStyle/>
          <a:p>
            <a:r>
              <a:rPr lang="en-US" sz="8000" dirty="0"/>
              <a:t>Human Domination of Earth’s Ecosystems</a:t>
            </a:r>
          </a:p>
        </p:txBody>
      </p:sp>
      <p:sp>
        <p:nvSpPr>
          <p:cNvPr id="3" name="Subtitle 2">
            <a:extLst>
              <a:ext uri="{FF2B5EF4-FFF2-40B4-BE49-F238E27FC236}">
                <a16:creationId xmlns:a16="http://schemas.microsoft.com/office/drawing/2014/main" id="{FA884AD7-1759-CB4F-A62C-066C41F2413B}"/>
              </a:ext>
            </a:extLst>
          </p:cNvPr>
          <p:cNvSpPr>
            <a:spLocks noGrp="1"/>
          </p:cNvSpPr>
          <p:nvPr>
            <p:ph type="subTitle" idx="1"/>
          </p:nvPr>
        </p:nvSpPr>
        <p:spPr>
          <a:xfrm>
            <a:off x="418531" y="2595563"/>
            <a:ext cx="9144000" cy="1655762"/>
          </a:xfrm>
        </p:spPr>
        <p:txBody>
          <a:bodyPr>
            <a:normAutofit/>
          </a:bodyPr>
          <a:lstStyle/>
          <a:p>
            <a:r>
              <a:rPr lang="en-US" sz="2800" dirty="0" err="1">
                <a:solidFill>
                  <a:srgbClr val="7030A0"/>
                </a:solidFill>
              </a:rPr>
              <a:t>Vitousek</a:t>
            </a:r>
            <a:r>
              <a:rPr lang="en-US" sz="2800" dirty="0">
                <a:solidFill>
                  <a:srgbClr val="7030A0"/>
                </a:solidFill>
              </a:rPr>
              <a:t>, Mooney, </a:t>
            </a:r>
            <a:r>
              <a:rPr lang="en-US" sz="2800" dirty="0" err="1">
                <a:solidFill>
                  <a:srgbClr val="7030A0"/>
                </a:solidFill>
              </a:rPr>
              <a:t>Lubchenco</a:t>
            </a:r>
            <a:r>
              <a:rPr lang="en-US" sz="2800" dirty="0">
                <a:solidFill>
                  <a:srgbClr val="7030A0"/>
                </a:solidFill>
              </a:rPr>
              <a:t>, </a:t>
            </a:r>
            <a:r>
              <a:rPr lang="en-US" sz="2800" dirty="0" err="1">
                <a:solidFill>
                  <a:srgbClr val="7030A0"/>
                </a:solidFill>
              </a:rPr>
              <a:t>Melilo</a:t>
            </a:r>
            <a:r>
              <a:rPr lang="en-US" sz="2800" dirty="0">
                <a:solidFill>
                  <a:srgbClr val="7030A0"/>
                </a:solidFill>
              </a:rPr>
              <a:t> (1997). </a:t>
            </a:r>
            <a:r>
              <a:rPr lang="en-US" sz="2800" i="1" dirty="0">
                <a:solidFill>
                  <a:srgbClr val="7030A0"/>
                </a:solidFill>
              </a:rPr>
              <a:t>Science</a:t>
            </a:r>
            <a:r>
              <a:rPr lang="en-US" sz="2800" dirty="0">
                <a:solidFill>
                  <a:srgbClr val="7030A0"/>
                </a:solidFill>
              </a:rPr>
              <a:t> 277.</a:t>
            </a:r>
          </a:p>
          <a:p>
            <a:r>
              <a:rPr lang="en-US" sz="2800" dirty="0">
                <a:solidFill>
                  <a:srgbClr val="7030A0"/>
                </a:solidFill>
              </a:rPr>
              <a:t>September 5, 2019</a:t>
            </a:r>
          </a:p>
        </p:txBody>
      </p:sp>
      <p:pic>
        <p:nvPicPr>
          <p:cNvPr id="4" name="Picture 3">
            <a:extLst>
              <a:ext uri="{FF2B5EF4-FFF2-40B4-BE49-F238E27FC236}">
                <a16:creationId xmlns:a16="http://schemas.microsoft.com/office/drawing/2014/main" id="{3C2849AC-E5AC-D542-B437-8B18A687B5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64759" y="3260132"/>
            <a:ext cx="4810519" cy="3597867"/>
          </a:xfrm>
          <a:prstGeom prst="rect">
            <a:avLst/>
          </a:prstGeom>
        </p:spPr>
      </p:pic>
    </p:spTree>
    <p:extLst>
      <p:ext uri="{BB962C8B-B14F-4D97-AF65-F5344CB8AC3E}">
        <p14:creationId xmlns:p14="http://schemas.microsoft.com/office/powerpoint/2010/main" val="4179327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F1907-8448-894C-88DC-1615007485E5}"/>
              </a:ext>
            </a:extLst>
          </p:cNvPr>
          <p:cNvSpPr>
            <a:spLocks noGrp="1"/>
          </p:cNvSpPr>
          <p:nvPr>
            <p:ph type="title"/>
          </p:nvPr>
        </p:nvSpPr>
        <p:spPr/>
        <p:txBody>
          <a:bodyPr/>
          <a:lstStyle/>
          <a:p>
            <a:r>
              <a:rPr lang="en-US" dirty="0"/>
              <a:t>Biogeochemistry - </a:t>
            </a:r>
            <a:r>
              <a:rPr lang="en-US" dirty="0">
                <a:solidFill>
                  <a:srgbClr val="7030A0"/>
                </a:solidFill>
              </a:rPr>
              <a:t>Water</a:t>
            </a:r>
          </a:p>
        </p:txBody>
      </p:sp>
      <p:sp>
        <p:nvSpPr>
          <p:cNvPr id="3" name="Content Placeholder 2">
            <a:extLst>
              <a:ext uri="{FF2B5EF4-FFF2-40B4-BE49-F238E27FC236}">
                <a16:creationId xmlns:a16="http://schemas.microsoft.com/office/drawing/2014/main" id="{F4668782-CE0C-D04A-93BC-E5A779EFC236}"/>
              </a:ext>
            </a:extLst>
          </p:cNvPr>
          <p:cNvSpPr>
            <a:spLocks noGrp="1"/>
          </p:cNvSpPr>
          <p:nvPr>
            <p:ph idx="1"/>
          </p:nvPr>
        </p:nvSpPr>
        <p:spPr>
          <a:xfrm>
            <a:off x="838200" y="1825625"/>
            <a:ext cx="5890146" cy="4351338"/>
          </a:xfrm>
        </p:spPr>
        <p:txBody>
          <a:bodyPr>
            <a:normAutofit/>
          </a:bodyPr>
          <a:lstStyle/>
          <a:p>
            <a:r>
              <a:rPr lang="en-US" sz="4000" dirty="0"/>
              <a:t>Humans use 50% of accessible freshwater</a:t>
            </a:r>
          </a:p>
          <a:p>
            <a:pPr lvl="1"/>
            <a:r>
              <a:rPr lang="en-US" sz="3600" dirty="0"/>
              <a:t>70% of that in agriculture!</a:t>
            </a:r>
          </a:p>
        </p:txBody>
      </p:sp>
    </p:spTree>
    <p:extLst>
      <p:ext uri="{BB962C8B-B14F-4D97-AF65-F5344CB8AC3E}">
        <p14:creationId xmlns:p14="http://schemas.microsoft.com/office/powerpoint/2010/main" val="96260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F1907-8448-894C-88DC-1615007485E5}"/>
              </a:ext>
            </a:extLst>
          </p:cNvPr>
          <p:cNvSpPr>
            <a:spLocks noGrp="1"/>
          </p:cNvSpPr>
          <p:nvPr>
            <p:ph type="title"/>
          </p:nvPr>
        </p:nvSpPr>
        <p:spPr/>
        <p:txBody>
          <a:bodyPr/>
          <a:lstStyle/>
          <a:p>
            <a:r>
              <a:rPr lang="en-US" dirty="0"/>
              <a:t>Biogeochemistry - </a:t>
            </a:r>
            <a:r>
              <a:rPr lang="en-US" dirty="0">
                <a:solidFill>
                  <a:srgbClr val="7030A0"/>
                </a:solidFill>
              </a:rPr>
              <a:t>Water</a:t>
            </a:r>
          </a:p>
        </p:txBody>
      </p:sp>
      <p:sp>
        <p:nvSpPr>
          <p:cNvPr id="3" name="Content Placeholder 2">
            <a:extLst>
              <a:ext uri="{FF2B5EF4-FFF2-40B4-BE49-F238E27FC236}">
                <a16:creationId xmlns:a16="http://schemas.microsoft.com/office/drawing/2014/main" id="{F4668782-CE0C-D04A-93BC-E5A779EFC236}"/>
              </a:ext>
            </a:extLst>
          </p:cNvPr>
          <p:cNvSpPr>
            <a:spLocks noGrp="1"/>
          </p:cNvSpPr>
          <p:nvPr>
            <p:ph idx="1"/>
          </p:nvPr>
        </p:nvSpPr>
        <p:spPr>
          <a:xfrm>
            <a:off x="838200" y="1825625"/>
            <a:ext cx="5890146" cy="4351338"/>
          </a:xfrm>
        </p:spPr>
        <p:txBody>
          <a:bodyPr>
            <a:normAutofit lnSpcReduction="10000"/>
          </a:bodyPr>
          <a:lstStyle/>
          <a:p>
            <a:r>
              <a:rPr lang="en-US" sz="4000" dirty="0"/>
              <a:t>Humans use 50% of accessible freshwater</a:t>
            </a:r>
          </a:p>
          <a:p>
            <a:pPr lvl="1"/>
            <a:r>
              <a:rPr lang="en-US" sz="3600" dirty="0"/>
              <a:t>70% of that in agriculture!</a:t>
            </a:r>
          </a:p>
          <a:p>
            <a:r>
              <a:rPr lang="en-US" sz="4000" dirty="0"/>
              <a:t>Water travels long distances</a:t>
            </a:r>
          </a:p>
          <a:p>
            <a:pPr lvl="1"/>
            <a:r>
              <a:rPr lang="en-US" sz="3600" dirty="0"/>
              <a:t>Water use can impact climate locally and far away</a:t>
            </a:r>
          </a:p>
        </p:txBody>
      </p:sp>
      <p:pic>
        <p:nvPicPr>
          <p:cNvPr id="7" name="Picture 6">
            <a:extLst>
              <a:ext uri="{FF2B5EF4-FFF2-40B4-BE49-F238E27FC236}">
                <a16:creationId xmlns:a16="http://schemas.microsoft.com/office/drawing/2014/main" id="{421F0D94-459B-F74E-8A53-7B46C4377F8C}"/>
              </a:ext>
            </a:extLst>
          </p:cNvPr>
          <p:cNvPicPr>
            <a:picLocks noChangeAspect="1"/>
          </p:cNvPicPr>
          <p:nvPr/>
        </p:nvPicPr>
        <p:blipFill>
          <a:blip r:embed="rId2"/>
          <a:stretch>
            <a:fillRect/>
          </a:stretch>
        </p:blipFill>
        <p:spPr>
          <a:xfrm>
            <a:off x="7307238" y="1825625"/>
            <a:ext cx="4457131" cy="4457131"/>
          </a:xfrm>
          <a:prstGeom prst="rect">
            <a:avLst/>
          </a:prstGeom>
        </p:spPr>
      </p:pic>
    </p:spTree>
    <p:extLst>
      <p:ext uri="{BB962C8B-B14F-4D97-AF65-F5344CB8AC3E}">
        <p14:creationId xmlns:p14="http://schemas.microsoft.com/office/powerpoint/2010/main" val="2430613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19FC-D23B-E549-96F4-A53B8C6C1761}"/>
              </a:ext>
            </a:extLst>
          </p:cNvPr>
          <p:cNvSpPr>
            <a:spLocks noGrp="1"/>
          </p:cNvSpPr>
          <p:nvPr>
            <p:ph type="title"/>
          </p:nvPr>
        </p:nvSpPr>
        <p:spPr/>
        <p:txBody>
          <a:bodyPr/>
          <a:lstStyle/>
          <a:p>
            <a:r>
              <a:rPr lang="en-US" dirty="0"/>
              <a:t>Biogeochemistry - </a:t>
            </a:r>
            <a:r>
              <a:rPr lang="en-US" dirty="0">
                <a:solidFill>
                  <a:srgbClr val="7030A0"/>
                </a:solidFill>
              </a:rPr>
              <a:t>Nitrogen</a:t>
            </a:r>
          </a:p>
        </p:txBody>
      </p:sp>
      <p:sp>
        <p:nvSpPr>
          <p:cNvPr id="3" name="Content Placeholder 2">
            <a:extLst>
              <a:ext uri="{FF2B5EF4-FFF2-40B4-BE49-F238E27FC236}">
                <a16:creationId xmlns:a16="http://schemas.microsoft.com/office/drawing/2014/main" id="{B07FE431-F348-B449-B207-4860220C7B6A}"/>
              </a:ext>
            </a:extLst>
          </p:cNvPr>
          <p:cNvSpPr>
            <a:spLocks noGrp="1"/>
          </p:cNvSpPr>
          <p:nvPr>
            <p:ph idx="1"/>
          </p:nvPr>
        </p:nvSpPr>
        <p:spPr>
          <a:xfrm>
            <a:off x="838200" y="1825625"/>
            <a:ext cx="5412475" cy="4351338"/>
          </a:xfrm>
        </p:spPr>
        <p:txBody>
          <a:bodyPr>
            <a:normAutofit/>
          </a:bodyPr>
          <a:lstStyle/>
          <a:p>
            <a:r>
              <a:rPr lang="en-US" sz="3600" dirty="0"/>
              <a:t>Human activities add as much fixed N to terrestrial ecosystems as all natural sources combined!</a:t>
            </a:r>
          </a:p>
          <a:p>
            <a:pPr lvl="1"/>
            <a:r>
              <a:rPr lang="en-US" sz="3200" dirty="0">
                <a:solidFill>
                  <a:srgbClr val="FF0000"/>
                </a:solidFill>
              </a:rPr>
              <a:t>Where does it come from?</a:t>
            </a:r>
          </a:p>
        </p:txBody>
      </p:sp>
      <p:pic>
        <p:nvPicPr>
          <p:cNvPr id="4" name="Picture 3">
            <a:extLst>
              <a:ext uri="{FF2B5EF4-FFF2-40B4-BE49-F238E27FC236}">
                <a16:creationId xmlns:a16="http://schemas.microsoft.com/office/drawing/2014/main" id="{D1F9161E-C535-254C-AA32-CCE5A5C70756}"/>
              </a:ext>
            </a:extLst>
          </p:cNvPr>
          <p:cNvPicPr>
            <a:picLocks noChangeAspect="1"/>
          </p:cNvPicPr>
          <p:nvPr/>
        </p:nvPicPr>
        <p:blipFill>
          <a:blip r:embed="rId2"/>
          <a:stretch>
            <a:fillRect/>
          </a:stretch>
        </p:blipFill>
        <p:spPr>
          <a:xfrm>
            <a:off x="6096000" y="1825625"/>
            <a:ext cx="5644167" cy="3002697"/>
          </a:xfrm>
          <a:prstGeom prst="rect">
            <a:avLst/>
          </a:prstGeom>
        </p:spPr>
      </p:pic>
      <p:sp>
        <p:nvSpPr>
          <p:cNvPr id="5" name="TextBox 4">
            <a:extLst>
              <a:ext uri="{FF2B5EF4-FFF2-40B4-BE49-F238E27FC236}">
                <a16:creationId xmlns:a16="http://schemas.microsoft.com/office/drawing/2014/main" id="{77538F06-7EFB-7448-8735-72200B28FF8B}"/>
              </a:ext>
            </a:extLst>
          </p:cNvPr>
          <p:cNvSpPr txBox="1"/>
          <p:nvPr/>
        </p:nvSpPr>
        <p:spPr>
          <a:xfrm>
            <a:off x="11153345" y="4778593"/>
            <a:ext cx="710259" cy="369332"/>
          </a:xfrm>
          <a:prstGeom prst="rect">
            <a:avLst/>
          </a:prstGeom>
          <a:noFill/>
        </p:spPr>
        <p:txBody>
          <a:bodyPr wrap="none" rtlCol="0">
            <a:spAutoFit/>
          </a:bodyPr>
          <a:lstStyle/>
          <a:p>
            <a:r>
              <a:rPr lang="en-US" dirty="0"/>
              <a:t>USDA</a:t>
            </a:r>
          </a:p>
        </p:txBody>
      </p:sp>
    </p:spTree>
    <p:extLst>
      <p:ext uri="{BB962C8B-B14F-4D97-AF65-F5344CB8AC3E}">
        <p14:creationId xmlns:p14="http://schemas.microsoft.com/office/powerpoint/2010/main" val="2981420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19FC-D23B-E549-96F4-A53B8C6C1761}"/>
              </a:ext>
            </a:extLst>
          </p:cNvPr>
          <p:cNvSpPr>
            <a:spLocks noGrp="1"/>
          </p:cNvSpPr>
          <p:nvPr>
            <p:ph type="title"/>
          </p:nvPr>
        </p:nvSpPr>
        <p:spPr/>
        <p:txBody>
          <a:bodyPr/>
          <a:lstStyle/>
          <a:p>
            <a:r>
              <a:rPr lang="en-US" dirty="0"/>
              <a:t>Biogeochemistry - </a:t>
            </a:r>
            <a:r>
              <a:rPr lang="en-US" dirty="0">
                <a:solidFill>
                  <a:srgbClr val="7030A0"/>
                </a:solidFill>
              </a:rPr>
              <a:t>Nitrogen</a:t>
            </a:r>
          </a:p>
        </p:txBody>
      </p:sp>
      <p:sp>
        <p:nvSpPr>
          <p:cNvPr id="3" name="Content Placeholder 2">
            <a:extLst>
              <a:ext uri="{FF2B5EF4-FFF2-40B4-BE49-F238E27FC236}">
                <a16:creationId xmlns:a16="http://schemas.microsoft.com/office/drawing/2014/main" id="{B07FE431-F348-B449-B207-4860220C7B6A}"/>
              </a:ext>
            </a:extLst>
          </p:cNvPr>
          <p:cNvSpPr>
            <a:spLocks noGrp="1"/>
          </p:cNvSpPr>
          <p:nvPr>
            <p:ph idx="1"/>
          </p:nvPr>
        </p:nvSpPr>
        <p:spPr>
          <a:xfrm>
            <a:off x="838200" y="1825625"/>
            <a:ext cx="5412475" cy="4351338"/>
          </a:xfrm>
        </p:spPr>
        <p:txBody>
          <a:bodyPr>
            <a:normAutofit/>
          </a:bodyPr>
          <a:lstStyle/>
          <a:p>
            <a:r>
              <a:rPr lang="en-US" sz="3600" dirty="0"/>
              <a:t>Human activities add as much fixed N to terrestrial ecosystems as all natural sources combined!</a:t>
            </a:r>
          </a:p>
          <a:p>
            <a:pPr lvl="1"/>
            <a:r>
              <a:rPr lang="en-US" sz="3200" dirty="0">
                <a:solidFill>
                  <a:srgbClr val="FF0000"/>
                </a:solidFill>
              </a:rPr>
              <a:t>Where does it come from?</a:t>
            </a:r>
          </a:p>
          <a:p>
            <a:r>
              <a:rPr lang="en-US" sz="3600" dirty="0"/>
              <a:t>N saturation – not all N can be taken up</a:t>
            </a:r>
          </a:p>
          <a:p>
            <a:pPr lvl="1"/>
            <a:r>
              <a:rPr lang="en-US" sz="3200" dirty="0">
                <a:solidFill>
                  <a:srgbClr val="FF0000"/>
                </a:solidFill>
              </a:rPr>
              <a:t>Where does it go?</a:t>
            </a:r>
          </a:p>
        </p:txBody>
      </p:sp>
      <p:pic>
        <p:nvPicPr>
          <p:cNvPr id="4" name="Picture 3">
            <a:extLst>
              <a:ext uri="{FF2B5EF4-FFF2-40B4-BE49-F238E27FC236}">
                <a16:creationId xmlns:a16="http://schemas.microsoft.com/office/drawing/2014/main" id="{D1F9161E-C535-254C-AA32-CCE5A5C70756}"/>
              </a:ext>
            </a:extLst>
          </p:cNvPr>
          <p:cNvPicPr>
            <a:picLocks noChangeAspect="1"/>
          </p:cNvPicPr>
          <p:nvPr/>
        </p:nvPicPr>
        <p:blipFill>
          <a:blip r:embed="rId2"/>
          <a:stretch>
            <a:fillRect/>
          </a:stretch>
        </p:blipFill>
        <p:spPr>
          <a:xfrm>
            <a:off x="6096000" y="1825625"/>
            <a:ext cx="5644167" cy="3002697"/>
          </a:xfrm>
          <a:prstGeom prst="rect">
            <a:avLst/>
          </a:prstGeom>
        </p:spPr>
      </p:pic>
      <p:sp>
        <p:nvSpPr>
          <p:cNvPr id="5" name="TextBox 4">
            <a:extLst>
              <a:ext uri="{FF2B5EF4-FFF2-40B4-BE49-F238E27FC236}">
                <a16:creationId xmlns:a16="http://schemas.microsoft.com/office/drawing/2014/main" id="{77538F06-7EFB-7448-8735-72200B28FF8B}"/>
              </a:ext>
            </a:extLst>
          </p:cNvPr>
          <p:cNvSpPr txBox="1"/>
          <p:nvPr/>
        </p:nvSpPr>
        <p:spPr>
          <a:xfrm>
            <a:off x="11153345" y="4778593"/>
            <a:ext cx="710259" cy="369332"/>
          </a:xfrm>
          <a:prstGeom prst="rect">
            <a:avLst/>
          </a:prstGeom>
          <a:noFill/>
        </p:spPr>
        <p:txBody>
          <a:bodyPr wrap="none" rtlCol="0">
            <a:spAutoFit/>
          </a:bodyPr>
          <a:lstStyle/>
          <a:p>
            <a:r>
              <a:rPr lang="en-US" dirty="0"/>
              <a:t>USDA</a:t>
            </a:r>
          </a:p>
        </p:txBody>
      </p:sp>
    </p:spTree>
    <p:extLst>
      <p:ext uri="{BB962C8B-B14F-4D97-AF65-F5344CB8AC3E}">
        <p14:creationId xmlns:p14="http://schemas.microsoft.com/office/powerpoint/2010/main" val="2208832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2D94AF-0A65-A24F-AFF4-B9DD3D7D9081}"/>
              </a:ext>
            </a:extLst>
          </p:cNvPr>
          <p:cNvPicPr>
            <a:picLocks noChangeAspect="1"/>
          </p:cNvPicPr>
          <p:nvPr/>
        </p:nvPicPr>
        <p:blipFill>
          <a:blip r:embed="rId2"/>
          <a:stretch>
            <a:fillRect/>
          </a:stretch>
        </p:blipFill>
        <p:spPr>
          <a:xfrm>
            <a:off x="537491" y="0"/>
            <a:ext cx="6367596" cy="6858000"/>
          </a:xfrm>
          <a:prstGeom prst="rect">
            <a:avLst/>
          </a:prstGeom>
        </p:spPr>
      </p:pic>
      <p:sp>
        <p:nvSpPr>
          <p:cNvPr id="3" name="TextBox 2">
            <a:extLst>
              <a:ext uri="{FF2B5EF4-FFF2-40B4-BE49-F238E27FC236}">
                <a16:creationId xmlns:a16="http://schemas.microsoft.com/office/drawing/2014/main" id="{3E5B7CB2-6AAD-2C4C-B7E6-AADC9A3D7632}"/>
              </a:ext>
            </a:extLst>
          </p:cNvPr>
          <p:cNvSpPr txBox="1"/>
          <p:nvPr/>
        </p:nvSpPr>
        <p:spPr>
          <a:xfrm>
            <a:off x="7206019" y="1132764"/>
            <a:ext cx="4562901" cy="2800767"/>
          </a:xfrm>
          <a:prstGeom prst="rect">
            <a:avLst/>
          </a:prstGeom>
          <a:noFill/>
        </p:spPr>
        <p:txBody>
          <a:bodyPr wrap="square" rtlCol="0">
            <a:spAutoFit/>
          </a:bodyPr>
          <a:lstStyle/>
          <a:p>
            <a:r>
              <a:rPr lang="en-US" sz="4400" dirty="0">
                <a:solidFill>
                  <a:srgbClr val="7030A0"/>
                </a:solidFill>
              </a:rPr>
              <a:t>Direct and indirect impacts of humans on Earth’s ecosystems</a:t>
            </a:r>
          </a:p>
        </p:txBody>
      </p:sp>
      <p:sp>
        <p:nvSpPr>
          <p:cNvPr id="4" name="Rectangle 3">
            <a:extLst>
              <a:ext uri="{FF2B5EF4-FFF2-40B4-BE49-F238E27FC236}">
                <a16:creationId xmlns:a16="http://schemas.microsoft.com/office/drawing/2014/main" id="{A4A0E9D6-C4B1-6B42-865E-066B33809569}"/>
              </a:ext>
            </a:extLst>
          </p:cNvPr>
          <p:cNvSpPr/>
          <p:nvPr/>
        </p:nvSpPr>
        <p:spPr>
          <a:xfrm>
            <a:off x="4735773" y="2019868"/>
            <a:ext cx="1815152" cy="1692323"/>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7916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442E-F1E1-0E47-B6D8-62C6DC61EC99}"/>
              </a:ext>
            </a:extLst>
          </p:cNvPr>
          <p:cNvSpPr>
            <a:spLocks noGrp="1"/>
          </p:cNvSpPr>
          <p:nvPr>
            <p:ph type="title"/>
          </p:nvPr>
        </p:nvSpPr>
        <p:spPr/>
        <p:txBody>
          <a:bodyPr/>
          <a:lstStyle/>
          <a:p>
            <a:r>
              <a:rPr lang="en-US" dirty="0"/>
              <a:t>Biotic change – Species loss</a:t>
            </a:r>
          </a:p>
        </p:txBody>
      </p:sp>
      <p:pic>
        <p:nvPicPr>
          <p:cNvPr id="4" name="Picture 3">
            <a:extLst>
              <a:ext uri="{FF2B5EF4-FFF2-40B4-BE49-F238E27FC236}">
                <a16:creationId xmlns:a16="http://schemas.microsoft.com/office/drawing/2014/main" id="{B05D9F0F-7BF2-1442-AF1D-1A0BDC5B4203}"/>
              </a:ext>
            </a:extLst>
          </p:cNvPr>
          <p:cNvPicPr>
            <a:picLocks noChangeAspect="1"/>
          </p:cNvPicPr>
          <p:nvPr/>
        </p:nvPicPr>
        <p:blipFill>
          <a:blip r:embed="rId2"/>
          <a:stretch>
            <a:fillRect/>
          </a:stretch>
        </p:blipFill>
        <p:spPr>
          <a:xfrm>
            <a:off x="3250536" y="2103405"/>
            <a:ext cx="5690927" cy="4590822"/>
          </a:xfrm>
          <a:prstGeom prst="rect">
            <a:avLst/>
          </a:prstGeom>
        </p:spPr>
      </p:pic>
      <p:sp>
        <p:nvSpPr>
          <p:cNvPr id="5" name="TextBox 4">
            <a:extLst>
              <a:ext uri="{FF2B5EF4-FFF2-40B4-BE49-F238E27FC236}">
                <a16:creationId xmlns:a16="http://schemas.microsoft.com/office/drawing/2014/main" id="{3DBB2A6F-80CD-4341-9543-218CF55E3D10}"/>
              </a:ext>
            </a:extLst>
          </p:cNvPr>
          <p:cNvSpPr txBox="1"/>
          <p:nvPr/>
        </p:nvSpPr>
        <p:spPr>
          <a:xfrm>
            <a:off x="10038462" y="6488668"/>
            <a:ext cx="2153538" cy="369332"/>
          </a:xfrm>
          <a:prstGeom prst="rect">
            <a:avLst/>
          </a:prstGeom>
          <a:noFill/>
        </p:spPr>
        <p:txBody>
          <a:bodyPr wrap="none" rtlCol="0">
            <a:spAutoFit/>
          </a:bodyPr>
          <a:lstStyle/>
          <a:p>
            <a:r>
              <a:rPr lang="en-US" dirty="0"/>
              <a:t>Ceballos et al. (2015)</a:t>
            </a:r>
          </a:p>
        </p:txBody>
      </p:sp>
    </p:spTree>
    <p:extLst>
      <p:ext uri="{BB962C8B-B14F-4D97-AF65-F5344CB8AC3E}">
        <p14:creationId xmlns:p14="http://schemas.microsoft.com/office/powerpoint/2010/main" val="2703558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10137-A44E-6845-B5F5-16FBF092BB15}"/>
              </a:ext>
            </a:extLst>
          </p:cNvPr>
          <p:cNvSpPr>
            <a:spLocks noGrp="1"/>
          </p:cNvSpPr>
          <p:nvPr>
            <p:ph type="title"/>
          </p:nvPr>
        </p:nvSpPr>
        <p:spPr/>
        <p:txBody>
          <a:bodyPr/>
          <a:lstStyle/>
          <a:p>
            <a:r>
              <a:rPr lang="en-US" dirty="0"/>
              <a:t>Biotic Changes – Species Loss</a:t>
            </a:r>
          </a:p>
        </p:txBody>
      </p:sp>
      <p:pic>
        <p:nvPicPr>
          <p:cNvPr id="4" name="Picture 3">
            <a:extLst>
              <a:ext uri="{FF2B5EF4-FFF2-40B4-BE49-F238E27FC236}">
                <a16:creationId xmlns:a16="http://schemas.microsoft.com/office/drawing/2014/main" id="{A684DDF0-E3E8-5C4E-8AC6-562FCB593A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9351" y="1690688"/>
            <a:ext cx="6653298" cy="5083535"/>
          </a:xfrm>
          <a:prstGeom prst="rect">
            <a:avLst/>
          </a:prstGeom>
        </p:spPr>
      </p:pic>
      <p:sp>
        <p:nvSpPr>
          <p:cNvPr id="5" name="TextBox 4">
            <a:extLst>
              <a:ext uri="{FF2B5EF4-FFF2-40B4-BE49-F238E27FC236}">
                <a16:creationId xmlns:a16="http://schemas.microsoft.com/office/drawing/2014/main" id="{5036CD05-D8BA-EA4C-9649-BFFECABF95B0}"/>
              </a:ext>
            </a:extLst>
          </p:cNvPr>
          <p:cNvSpPr txBox="1"/>
          <p:nvPr/>
        </p:nvSpPr>
        <p:spPr>
          <a:xfrm>
            <a:off x="10286927" y="6488668"/>
            <a:ext cx="1905073" cy="369332"/>
          </a:xfrm>
          <a:prstGeom prst="rect">
            <a:avLst/>
          </a:prstGeom>
          <a:noFill/>
        </p:spPr>
        <p:txBody>
          <a:bodyPr wrap="none" rtlCol="0">
            <a:spAutoFit/>
          </a:bodyPr>
          <a:lstStyle/>
          <a:p>
            <a:r>
              <a:rPr lang="en-US" dirty="0"/>
              <a:t>Pimm et al. (2014)</a:t>
            </a:r>
          </a:p>
        </p:txBody>
      </p:sp>
    </p:spTree>
    <p:extLst>
      <p:ext uri="{BB962C8B-B14F-4D97-AF65-F5344CB8AC3E}">
        <p14:creationId xmlns:p14="http://schemas.microsoft.com/office/powerpoint/2010/main" val="3545520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AD53-A274-3149-A932-B8FC93D27EF0}"/>
              </a:ext>
            </a:extLst>
          </p:cNvPr>
          <p:cNvSpPr>
            <a:spLocks noGrp="1"/>
          </p:cNvSpPr>
          <p:nvPr>
            <p:ph type="title"/>
          </p:nvPr>
        </p:nvSpPr>
        <p:spPr/>
        <p:txBody>
          <a:bodyPr/>
          <a:lstStyle/>
          <a:p>
            <a:r>
              <a:rPr lang="en-US" dirty="0"/>
              <a:t>Biotic Changes - Invasion</a:t>
            </a:r>
          </a:p>
        </p:txBody>
      </p:sp>
      <p:pic>
        <p:nvPicPr>
          <p:cNvPr id="4" name="Picture 3">
            <a:extLst>
              <a:ext uri="{FF2B5EF4-FFF2-40B4-BE49-F238E27FC236}">
                <a16:creationId xmlns:a16="http://schemas.microsoft.com/office/drawing/2014/main" id="{5838B0FB-3F65-0447-8AD2-9B5833DDA16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95795" y="1690687"/>
            <a:ext cx="8000409" cy="4327975"/>
          </a:xfrm>
          <a:prstGeom prst="rect">
            <a:avLst/>
          </a:prstGeom>
        </p:spPr>
      </p:pic>
      <p:sp>
        <p:nvSpPr>
          <p:cNvPr id="5" name="TextBox 4">
            <a:extLst>
              <a:ext uri="{FF2B5EF4-FFF2-40B4-BE49-F238E27FC236}">
                <a16:creationId xmlns:a16="http://schemas.microsoft.com/office/drawing/2014/main" id="{A13F615F-F81C-344E-B5E2-70BF88BB0DB9}"/>
              </a:ext>
            </a:extLst>
          </p:cNvPr>
          <p:cNvSpPr txBox="1"/>
          <p:nvPr/>
        </p:nvSpPr>
        <p:spPr>
          <a:xfrm>
            <a:off x="10443262" y="6488668"/>
            <a:ext cx="1821076" cy="369332"/>
          </a:xfrm>
          <a:prstGeom prst="rect">
            <a:avLst/>
          </a:prstGeom>
          <a:noFill/>
        </p:spPr>
        <p:txBody>
          <a:bodyPr wrap="none" rtlCol="0">
            <a:spAutoFit/>
          </a:bodyPr>
          <a:lstStyle/>
          <a:p>
            <a:r>
              <a:rPr lang="en-US" dirty="0"/>
              <a:t>Early et al. (2016)</a:t>
            </a:r>
          </a:p>
        </p:txBody>
      </p:sp>
    </p:spTree>
    <p:extLst>
      <p:ext uri="{BB962C8B-B14F-4D97-AF65-F5344CB8AC3E}">
        <p14:creationId xmlns:p14="http://schemas.microsoft.com/office/powerpoint/2010/main" val="487810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AD53-A274-3149-A932-B8FC93D27EF0}"/>
              </a:ext>
            </a:extLst>
          </p:cNvPr>
          <p:cNvSpPr>
            <a:spLocks noGrp="1"/>
          </p:cNvSpPr>
          <p:nvPr>
            <p:ph type="title"/>
          </p:nvPr>
        </p:nvSpPr>
        <p:spPr/>
        <p:txBody>
          <a:bodyPr/>
          <a:lstStyle/>
          <a:p>
            <a:r>
              <a:rPr lang="en-US" dirty="0"/>
              <a:t>Biotic Changes - Invasion</a:t>
            </a:r>
          </a:p>
        </p:txBody>
      </p:sp>
      <p:pic>
        <p:nvPicPr>
          <p:cNvPr id="4" name="Picture 3">
            <a:extLst>
              <a:ext uri="{FF2B5EF4-FFF2-40B4-BE49-F238E27FC236}">
                <a16:creationId xmlns:a16="http://schemas.microsoft.com/office/drawing/2014/main" id="{5838B0FB-3F65-0447-8AD2-9B5833DDA16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56597" y="1949994"/>
            <a:ext cx="6853616" cy="4287031"/>
          </a:xfrm>
          <a:prstGeom prst="rect">
            <a:avLst/>
          </a:prstGeom>
        </p:spPr>
      </p:pic>
      <p:sp>
        <p:nvSpPr>
          <p:cNvPr id="3" name="TextBox 2">
            <a:extLst>
              <a:ext uri="{FF2B5EF4-FFF2-40B4-BE49-F238E27FC236}">
                <a16:creationId xmlns:a16="http://schemas.microsoft.com/office/drawing/2014/main" id="{5BDA6443-28CA-C749-8FF3-4188B293A8EB}"/>
              </a:ext>
            </a:extLst>
          </p:cNvPr>
          <p:cNvSpPr txBox="1"/>
          <p:nvPr/>
        </p:nvSpPr>
        <p:spPr>
          <a:xfrm>
            <a:off x="10443262" y="6488668"/>
            <a:ext cx="1821076" cy="369332"/>
          </a:xfrm>
          <a:prstGeom prst="rect">
            <a:avLst/>
          </a:prstGeom>
          <a:noFill/>
        </p:spPr>
        <p:txBody>
          <a:bodyPr wrap="none" rtlCol="0">
            <a:spAutoFit/>
          </a:bodyPr>
          <a:lstStyle/>
          <a:p>
            <a:r>
              <a:rPr lang="en-US" dirty="0"/>
              <a:t>Early et al. (2016)</a:t>
            </a:r>
          </a:p>
        </p:txBody>
      </p:sp>
    </p:spTree>
    <p:extLst>
      <p:ext uri="{BB962C8B-B14F-4D97-AF65-F5344CB8AC3E}">
        <p14:creationId xmlns:p14="http://schemas.microsoft.com/office/powerpoint/2010/main" val="1236579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AD53-A274-3149-A932-B8FC93D27EF0}"/>
              </a:ext>
            </a:extLst>
          </p:cNvPr>
          <p:cNvSpPr>
            <a:spLocks noGrp="1"/>
          </p:cNvSpPr>
          <p:nvPr>
            <p:ph type="title"/>
          </p:nvPr>
        </p:nvSpPr>
        <p:spPr/>
        <p:txBody>
          <a:bodyPr/>
          <a:lstStyle/>
          <a:p>
            <a:r>
              <a:rPr lang="en-US" dirty="0"/>
              <a:t>Biotic Changes - Invasion</a:t>
            </a:r>
          </a:p>
        </p:txBody>
      </p:sp>
      <p:pic>
        <p:nvPicPr>
          <p:cNvPr id="5" name="Picture 4">
            <a:extLst>
              <a:ext uri="{FF2B5EF4-FFF2-40B4-BE49-F238E27FC236}">
                <a16:creationId xmlns:a16="http://schemas.microsoft.com/office/drawing/2014/main" id="{8E5555C1-B97F-804C-9ED8-D04F7033D7F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958093" y="1514901"/>
            <a:ext cx="4571758" cy="4881046"/>
          </a:xfrm>
          <a:prstGeom prst="rect">
            <a:avLst/>
          </a:prstGeom>
        </p:spPr>
      </p:pic>
      <p:sp>
        <p:nvSpPr>
          <p:cNvPr id="6" name="TextBox 5">
            <a:extLst>
              <a:ext uri="{FF2B5EF4-FFF2-40B4-BE49-F238E27FC236}">
                <a16:creationId xmlns:a16="http://schemas.microsoft.com/office/drawing/2014/main" id="{CB713C0F-6C2A-EB42-BCF7-B96E0F922ACC}"/>
              </a:ext>
            </a:extLst>
          </p:cNvPr>
          <p:cNvSpPr txBox="1"/>
          <p:nvPr/>
        </p:nvSpPr>
        <p:spPr>
          <a:xfrm>
            <a:off x="10443262" y="6488668"/>
            <a:ext cx="1821076" cy="369332"/>
          </a:xfrm>
          <a:prstGeom prst="rect">
            <a:avLst/>
          </a:prstGeom>
          <a:noFill/>
        </p:spPr>
        <p:txBody>
          <a:bodyPr wrap="none" rtlCol="0">
            <a:spAutoFit/>
          </a:bodyPr>
          <a:lstStyle/>
          <a:p>
            <a:r>
              <a:rPr lang="en-US" dirty="0"/>
              <a:t>Early et al. (2016)</a:t>
            </a:r>
          </a:p>
        </p:txBody>
      </p:sp>
    </p:spTree>
    <p:extLst>
      <p:ext uri="{BB962C8B-B14F-4D97-AF65-F5344CB8AC3E}">
        <p14:creationId xmlns:p14="http://schemas.microsoft.com/office/powerpoint/2010/main" val="3324423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2D94AF-0A65-A24F-AFF4-B9DD3D7D9081}"/>
              </a:ext>
            </a:extLst>
          </p:cNvPr>
          <p:cNvPicPr>
            <a:picLocks noChangeAspect="1"/>
          </p:cNvPicPr>
          <p:nvPr/>
        </p:nvPicPr>
        <p:blipFill>
          <a:blip r:embed="rId2"/>
          <a:stretch>
            <a:fillRect/>
          </a:stretch>
        </p:blipFill>
        <p:spPr>
          <a:xfrm>
            <a:off x="537491" y="0"/>
            <a:ext cx="6367596" cy="6858000"/>
          </a:xfrm>
          <a:prstGeom prst="rect">
            <a:avLst/>
          </a:prstGeom>
        </p:spPr>
      </p:pic>
      <p:sp>
        <p:nvSpPr>
          <p:cNvPr id="3" name="TextBox 2">
            <a:extLst>
              <a:ext uri="{FF2B5EF4-FFF2-40B4-BE49-F238E27FC236}">
                <a16:creationId xmlns:a16="http://schemas.microsoft.com/office/drawing/2014/main" id="{3E5B7CB2-6AAD-2C4C-B7E6-AADC9A3D7632}"/>
              </a:ext>
            </a:extLst>
          </p:cNvPr>
          <p:cNvSpPr txBox="1"/>
          <p:nvPr/>
        </p:nvSpPr>
        <p:spPr>
          <a:xfrm>
            <a:off x="7206019" y="1132764"/>
            <a:ext cx="4562901" cy="2800767"/>
          </a:xfrm>
          <a:prstGeom prst="rect">
            <a:avLst/>
          </a:prstGeom>
          <a:noFill/>
        </p:spPr>
        <p:txBody>
          <a:bodyPr wrap="square" rtlCol="0">
            <a:spAutoFit/>
          </a:bodyPr>
          <a:lstStyle/>
          <a:p>
            <a:r>
              <a:rPr lang="en-US" sz="4400" dirty="0">
                <a:solidFill>
                  <a:srgbClr val="7030A0"/>
                </a:solidFill>
              </a:rPr>
              <a:t>Direct and indirect impacts of humans on Earth’s ecosystems</a:t>
            </a:r>
          </a:p>
        </p:txBody>
      </p:sp>
    </p:spTree>
    <p:extLst>
      <p:ext uri="{BB962C8B-B14F-4D97-AF65-F5344CB8AC3E}">
        <p14:creationId xmlns:p14="http://schemas.microsoft.com/office/powerpoint/2010/main" val="1060957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2D94AF-0A65-A24F-AFF4-B9DD3D7D9081}"/>
              </a:ext>
            </a:extLst>
          </p:cNvPr>
          <p:cNvPicPr>
            <a:picLocks noChangeAspect="1"/>
          </p:cNvPicPr>
          <p:nvPr/>
        </p:nvPicPr>
        <p:blipFill>
          <a:blip r:embed="rId2"/>
          <a:stretch>
            <a:fillRect/>
          </a:stretch>
        </p:blipFill>
        <p:spPr>
          <a:xfrm>
            <a:off x="537491" y="0"/>
            <a:ext cx="6367596" cy="6858000"/>
          </a:xfrm>
          <a:prstGeom prst="rect">
            <a:avLst/>
          </a:prstGeom>
        </p:spPr>
      </p:pic>
      <p:sp>
        <p:nvSpPr>
          <p:cNvPr id="3" name="TextBox 2">
            <a:extLst>
              <a:ext uri="{FF2B5EF4-FFF2-40B4-BE49-F238E27FC236}">
                <a16:creationId xmlns:a16="http://schemas.microsoft.com/office/drawing/2014/main" id="{3E5B7CB2-6AAD-2C4C-B7E6-AADC9A3D7632}"/>
              </a:ext>
            </a:extLst>
          </p:cNvPr>
          <p:cNvSpPr txBox="1"/>
          <p:nvPr/>
        </p:nvSpPr>
        <p:spPr>
          <a:xfrm>
            <a:off x="7206019" y="1132764"/>
            <a:ext cx="4562901" cy="2800767"/>
          </a:xfrm>
          <a:prstGeom prst="rect">
            <a:avLst/>
          </a:prstGeom>
          <a:noFill/>
        </p:spPr>
        <p:txBody>
          <a:bodyPr wrap="square" rtlCol="0">
            <a:spAutoFit/>
          </a:bodyPr>
          <a:lstStyle/>
          <a:p>
            <a:r>
              <a:rPr lang="en-US" sz="4400" dirty="0">
                <a:solidFill>
                  <a:srgbClr val="7030A0"/>
                </a:solidFill>
              </a:rPr>
              <a:t>Direct and indirect impacts of humans on Earth’s ecosystems</a:t>
            </a:r>
          </a:p>
        </p:txBody>
      </p:sp>
      <p:sp>
        <p:nvSpPr>
          <p:cNvPr id="4" name="TextBox 3">
            <a:extLst>
              <a:ext uri="{FF2B5EF4-FFF2-40B4-BE49-F238E27FC236}">
                <a16:creationId xmlns:a16="http://schemas.microsoft.com/office/drawing/2014/main" id="{457DBFFA-536D-FA48-9D79-0114819F5E32}"/>
              </a:ext>
            </a:extLst>
          </p:cNvPr>
          <p:cNvSpPr txBox="1"/>
          <p:nvPr/>
        </p:nvSpPr>
        <p:spPr>
          <a:xfrm>
            <a:off x="7187640" y="4585647"/>
            <a:ext cx="4599657" cy="769441"/>
          </a:xfrm>
          <a:prstGeom prst="rect">
            <a:avLst/>
          </a:prstGeom>
          <a:noFill/>
        </p:spPr>
        <p:txBody>
          <a:bodyPr wrap="none" rtlCol="0">
            <a:spAutoFit/>
          </a:bodyPr>
          <a:lstStyle/>
          <a:p>
            <a:r>
              <a:rPr lang="en-US" sz="4400" dirty="0">
                <a:solidFill>
                  <a:srgbClr val="FF0000"/>
                </a:solidFill>
              </a:rPr>
              <a:t>Anything missing??</a:t>
            </a:r>
          </a:p>
        </p:txBody>
      </p:sp>
    </p:spTree>
    <p:extLst>
      <p:ext uri="{BB962C8B-B14F-4D97-AF65-F5344CB8AC3E}">
        <p14:creationId xmlns:p14="http://schemas.microsoft.com/office/powerpoint/2010/main" val="1269020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34A0-204E-4941-9F15-F428889EE446}"/>
              </a:ext>
            </a:extLst>
          </p:cNvPr>
          <p:cNvSpPr>
            <a:spLocks noGrp="1"/>
          </p:cNvSpPr>
          <p:nvPr>
            <p:ph type="title"/>
          </p:nvPr>
        </p:nvSpPr>
        <p:spPr/>
        <p:txBody>
          <a:bodyPr/>
          <a:lstStyle/>
          <a:p>
            <a:r>
              <a:rPr lang="en-US" dirty="0"/>
              <a:t>Some things to chat about</a:t>
            </a:r>
          </a:p>
        </p:txBody>
      </p:sp>
      <p:sp>
        <p:nvSpPr>
          <p:cNvPr id="3" name="Text Placeholder 2">
            <a:extLst>
              <a:ext uri="{FF2B5EF4-FFF2-40B4-BE49-F238E27FC236}">
                <a16:creationId xmlns:a16="http://schemas.microsoft.com/office/drawing/2014/main" id="{352DC1F1-82B0-DC47-9627-FF69F4AA69F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76706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1A5A-FA4B-8D4F-B49C-5FDEF13F5493}"/>
              </a:ext>
            </a:extLst>
          </p:cNvPr>
          <p:cNvSpPr>
            <a:spLocks noGrp="1"/>
          </p:cNvSpPr>
          <p:nvPr>
            <p:ph type="title"/>
          </p:nvPr>
        </p:nvSpPr>
        <p:spPr/>
        <p:txBody>
          <a:bodyPr/>
          <a:lstStyle/>
          <a:p>
            <a:r>
              <a:rPr lang="en-US" dirty="0"/>
              <a:t>1. Who pays the cost?</a:t>
            </a:r>
          </a:p>
        </p:txBody>
      </p:sp>
      <p:sp>
        <p:nvSpPr>
          <p:cNvPr id="3" name="Text Placeholder 2">
            <a:extLst>
              <a:ext uri="{FF2B5EF4-FFF2-40B4-BE49-F238E27FC236}">
                <a16:creationId xmlns:a16="http://schemas.microsoft.com/office/drawing/2014/main" id="{6E333093-4059-F849-90FA-D1CD574A641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76148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B85DA0-3381-E74A-AE94-998FD3156899}"/>
              </a:ext>
            </a:extLst>
          </p:cNvPr>
          <p:cNvPicPr>
            <a:picLocks noChangeAspect="1"/>
          </p:cNvPicPr>
          <p:nvPr/>
        </p:nvPicPr>
        <p:blipFill>
          <a:blip r:embed="rId2"/>
          <a:stretch>
            <a:fillRect/>
          </a:stretch>
        </p:blipFill>
        <p:spPr>
          <a:xfrm>
            <a:off x="364878" y="0"/>
            <a:ext cx="11462243" cy="6858000"/>
          </a:xfrm>
          <a:prstGeom prst="rect">
            <a:avLst/>
          </a:prstGeom>
        </p:spPr>
      </p:pic>
      <p:sp>
        <p:nvSpPr>
          <p:cNvPr id="3" name="TextBox 2">
            <a:extLst>
              <a:ext uri="{FF2B5EF4-FFF2-40B4-BE49-F238E27FC236}">
                <a16:creationId xmlns:a16="http://schemas.microsoft.com/office/drawing/2014/main" id="{92CD9563-B253-434D-B528-31B440741A97}"/>
              </a:ext>
            </a:extLst>
          </p:cNvPr>
          <p:cNvSpPr txBox="1"/>
          <p:nvPr/>
        </p:nvSpPr>
        <p:spPr>
          <a:xfrm>
            <a:off x="859809" y="4804012"/>
            <a:ext cx="4668586" cy="707886"/>
          </a:xfrm>
          <a:prstGeom prst="rect">
            <a:avLst/>
          </a:prstGeom>
          <a:solidFill>
            <a:schemeClr val="bg1"/>
          </a:solidFill>
        </p:spPr>
        <p:txBody>
          <a:bodyPr wrap="none" rtlCol="0">
            <a:spAutoFit/>
          </a:bodyPr>
          <a:lstStyle/>
          <a:p>
            <a:r>
              <a:rPr lang="en-US" sz="4000" dirty="0">
                <a:solidFill>
                  <a:srgbClr val="7030A0"/>
                </a:solidFill>
              </a:rPr>
              <a:t>Global CO</a:t>
            </a:r>
            <a:r>
              <a:rPr lang="en-US" sz="4000" baseline="-25000" dirty="0">
                <a:solidFill>
                  <a:srgbClr val="7030A0"/>
                </a:solidFill>
              </a:rPr>
              <a:t>2</a:t>
            </a:r>
            <a:r>
              <a:rPr lang="en-US" sz="4000" dirty="0">
                <a:solidFill>
                  <a:srgbClr val="7030A0"/>
                </a:solidFill>
              </a:rPr>
              <a:t> emissions</a:t>
            </a:r>
          </a:p>
        </p:txBody>
      </p:sp>
    </p:spTree>
    <p:extLst>
      <p:ext uri="{BB962C8B-B14F-4D97-AF65-F5344CB8AC3E}">
        <p14:creationId xmlns:p14="http://schemas.microsoft.com/office/powerpoint/2010/main" val="3321401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B85DA0-3381-E74A-AE94-998FD3156899}"/>
              </a:ext>
            </a:extLst>
          </p:cNvPr>
          <p:cNvPicPr>
            <a:picLocks noChangeAspect="1"/>
          </p:cNvPicPr>
          <p:nvPr/>
        </p:nvPicPr>
        <p:blipFill>
          <a:blip r:embed="rId2"/>
          <a:stretch>
            <a:fillRect/>
          </a:stretch>
        </p:blipFill>
        <p:spPr>
          <a:xfrm>
            <a:off x="364878" y="0"/>
            <a:ext cx="11462243" cy="6858000"/>
          </a:xfrm>
          <a:prstGeom prst="rect">
            <a:avLst/>
          </a:prstGeom>
        </p:spPr>
      </p:pic>
      <p:sp>
        <p:nvSpPr>
          <p:cNvPr id="3" name="TextBox 2">
            <a:extLst>
              <a:ext uri="{FF2B5EF4-FFF2-40B4-BE49-F238E27FC236}">
                <a16:creationId xmlns:a16="http://schemas.microsoft.com/office/drawing/2014/main" id="{92CD9563-B253-434D-B528-31B440741A97}"/>
              </a:ext>
            </a:extLst>
          </p:cNvPr>
          <p:cNvSpPr txBox="1"/>
          <p:nvPr/>
        </p:nvSpPr>
        <p:spPr>
          <a:xfrm>
            <a:off x="859809" y="4804012"/>
            <a:ext cx="9375900" cy="707886"/>
          </a:xfrm>
          <a:prstGeom prst="rect">
            <a:avLst/>
          </a:prstGeom>
          <a:solidFill>
            <a:schemeClr val="bg1"/>
          </a:solidFill>
        </p:spPr>
        <p:txBody>
          <a:bodyPr wrap="none" rtlCol="0">
            <a:spAutoFit/>
          </a:bodyPr>
          <a:lstStyle/>
          <a:p>
            <a:r>
              <a:rPr lang="en-US" sz="4000" dirty="0">
                <a:solidFill>
                  <a:srgbClr val="7030A0"/>
                </a:solidFill>
              </a:rPr>
              <a:t>Are consequences paid by the perpetrators?</a:t>
            </a:r>
          </a:p>
        </p:txBody>
      </p:sp>
    </p:spTree>
    <p:extLst>
      <p:ext uri="{BB962C8B-B14F-4D97-AF65-F5344CB8AC3E}">
        <p14:creationId xmlns:p14="http://schemas.microsoft.com/office/powerpoint/2010/main" val="3638619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B85DA0-3381-E74A-AE94-998FD3156899}"/>
              </a:ext>
            </a:extLst>
          </p:cNvPr>
          <p:cNvPicPr>
            <a:picLocks noChangeAspect="1"/>
          </p:cNvPicPr>
          <p:nvPr/>
        </p:nvPicPr>
        <p:blipFill>
          <a:blip r:embed="rId2"/>
          <a:stretch>
            <a:fillRect/>
          </a:stretch>
        </p:blipFill>
        <p:spPr>
          <a:xfrm>
            <a:off x="364878" y="0"/>
            <a:ext cx="11462243" cy="6858000"/>
          </a:xfrm>
          <a:prstGeom prst="rect">
            <a:avLst/>
          </a:prstGeom>
        </p:spPr>
      </p:pic>
      <p:sp>
        <p:nvSpPr>
          <p:cNvPr id="3" name="TextBox 2">
            <a:extLst>
              <a:ext uri="{FF2B5EF4-FFF2-40B4-BE49-F238E27FC236}">
                <a16:creationId xmlns:a16="http://schemas.microsoft.com/office/drawing/2014/main" id="{92CD9563-B253-434D-B528-31B440741A97}"/>
              </a:ext>
            </a:extLst>
          </p:cNvPr>
          <p:cNvSpPr txBox="1"/>
          <p:nvPr/>
        </p:nvSpPr>
        <p:spPr>
          <a:xfrm>
            <a:off x="859809" y="4804012"/>
            <a:ext cx="7052508" cy="707886"/>
          </a:xfrm>
          <a:prstGeom prst="rect">
            <a:avLst/>
          </a:prstGeom>
          <a:solidFill>
            <a:schemeClr val="bg1"/>
          </a:solidFill>
        </p:spPr>
        <p:txBody>
          <a:bodyPr wrap="none" rtlCol="0">
            <a:spAutoFit/>
          </a:bodyPr>
          <a:lstStyle/>
          <a:p>
            <a:r>
              <a:rPr lang="en-US" sz="4000" dirty="0">
                <a:solidFill>
                  <a:srgbClr val="7030A0"/>
                </a:solidFill>
              </a:rPr>
              <a:t>Should/how do we regulate this?</a:t>
            </a:r>
          </a:p>
        </p:txBody>
      </p:sp>
    </p:spTree>
    <p:extLst>
      <p:ext uri="{BB962C8B-B14F-4D97-AF65-F5344CB8AC3E}">
        <p14:creationId xmlns:p14="http://schemas.microsoft.com/office/powerpoint/2010/main" val="4160768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46522-D38E-F042-9927-35481BADFE8D}"/>
              </a:ext>
            </a:extLst>
          </p:cNvPr>
          <p:cNvSpPr>
            <a:spLocks noGrp="1"/>
          </p:cNvSpPr>
          <p:nvPr>
            <p:ph type="title"/>
          </p:nvPr>
        </p:nvSpPr>
        <p:spPr>
          <a:xfrm>
            <a:off x="831850" y="0"/>
            <a:ext cx="10515600" cy="2852737"/>
          </a:xfrm>
        </p:spPr>
        <p:txBody>
          <a:bodyPr/>
          <a:lstStyle/>
          <a:p>
            <a:r>
              <a:rPr lang="en-US" dirty="0"/>
              <a:t>2. What would the world look like without humans?</a:t>
            </a:r>
          </a:p>
        </p:txBody>
      </p:sp>
      <p:pic>
        <p:nvPicPr>
          <p:cNvPr id="4" name="Picture 3">
            <a:extLst>
              <a:ext uri="{FF2B5EF4-FFF2-40B4-BE49-F238E27FC236}">
                <a16:creationId xmlns:a16="http://schemas.microsoft.com/office/drawing/2014/main" id="{8EE460F3-5ADB-004E-AA5C-DC1C5B0BEE56}"/>
              </a:ext>
            </a:extLst>
          </p:cNvPr>
          <p:cNvPicPr>
            <a:picLocks noChangeAspect="1"/>
          </p:cNvPicPr>
          <p:nvPr/>
        </p:nvPicPr>
        <p:blipFill>
          <a:blip r:embed="rId2"/>
          <a:stretch>
            <a:fillRect/>
          </a:stretch>
        </p:blipFill>
        <p:spPr>
          <a:xfrm>
            <a:off x="2033516" y="3028435"/>
            <a:ext cx="8120418" cy="3608194"/>
          </a:xfrm>
          <a:prstGeom prst="rect">
            <a:avLst/>
          </a:prstGeom>
        </p:spPr>
      </p:pic>
    </p:spTree>
    <p:extLst>
      <p:ext uri="{BB962C8B-B14F-4D97-AF65-F5344CB8AC3E}">
        <p14:creationId xmlns:p14="http://schemas.microsoft.com/office/powerpoint/2010/main" val="2566216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684B0-42D6-3C4E-9FF0-79C5CF2A8F67}"/>
              </a:ext>
            </a:extLst>
          </p:cNvPr>
          <p:cNvSpPr>
            <a:spLocks noGrp="1"/>
          </p:cNvSpPr>
          <p:nvPr>
            <p:ph type="title"/>
          </p:nvPr>
        </p:nvSpPr>
        <p:spPr>
          <a:xfrm>
            <a:off x="831850" y="1313952"/>
            <a:ext cx="10515600" cy="4308925"/>
          </a:xfrm>
        </p:spPr>
        <p:txBody>
          <a:bodyPr>
            <a:noAutofit/>
          </a:bodyPr>
          <a:lstStyle/>
          <a:p>
            <a:r>
              <a:rPr lang="en-US" sz="4800" dirty="0"/>
              <a:t>“There is no clearer illustration of the extent of human dominance of Earth than the fact that maintaining diversity of “wild” species and the functioning of “wild” ecosystems will require increasing human involvement”</a:t>
            </a:r>
          </a:p>
        </p:txBody>
      </p:sp>
    </p:spTree>
    <p:extLst>
      <p:ext uri="{BB962C8B-B14F-4D97-AF65-F5344CB8AC3E}">
        <p14:creationId xmlns:p14="http://schemas.microsoft.com/office/powerpoint/2010/main" val="298766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E34816-11EA-254C-A7DD-B1FB287A5F54}"/>
              </a:ext>
            </a:extLst>
          </p:cNvPr>
          <p:cNvPicPr>
            <a:picLocks noChangeAspect="1"/>
          </p:cNvPicPr>
          <p:nvPr/>
        </p:nvPicPr>
        <p:blipFill>
          <a:blip r:embed="rId2"/>
          <a:stretch>
            <a:fillRect/>
          </a:stretch>
        </p:blipFill>
        <p:spPr>
          <a:xfrm>
            <a:off x="218080" y="1757989"/>
            <a:ext cx="8626467" cy="3807725"/>
          </a:xfrm>
          <a:prstGeom prst="rect">
            <a:avLst/>
          </a:prstGeom>
        </p:spPr>
      </p:pic>
      <p:pic>
        <p:nvPicPr>
          <p:cNvPr id="3" name="Picture 2">
            <a:extLst>
              <a:ext uri="{FF2B5EF4-FFF2-40B4-BE49-F238E27FC236}">
                <a16:creationId xmlns:a16="http://schemas.microsoft.com/office/drawing/2014/main" id="{2B5C723C-8631-354E-844B-FFCA4F043B8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307773" y="1967847"/>
            <a:ext cx="2251880" cy="3597867"/>
          </a:xfrm>
          <a:prstGeom prst="rect">
            <a:avLst/>
          </a:prstGeom>
        </p:spPr>
      </p:pic>
      <p:sp>
        <p:nvSpPr>
          <p:cNvPr id="4" name="TextBox 3">
            <a:extLst>
              <a:ext uri="{FF2B5EF4-FFF2-40B4-BE49-F238E27FC236}">
                <a16:creationId xmlns:a16="http://schemas.microsoft.com/office/drawing/2014/main" id="{6DD41F21-418C-4048-803C-6A4D3C611728}"/>
              </a:ext>
            </a:extLst>
          </p:cNvPr>
          <p:cNvSpPr txBox="1"/>
          <p:nvPr/>
        </p:nvSpPr>
        <p:spPr>
          <a:xfrm>
            <a:off x="2033517" y="504968"/>
            <a:ext cx="7381764" cy="707886"/>
          </a:xfrm>
          <a:prstGeom prst="rect">
            <a:avLst/>
          </a:prstGeom>
          <a:noFill/>
        </p:spPr>
        <p:txBody>
          <a:bodyPr wrap="none" rtlCol="0">
            <a:spAutoFit/>
          </a:bodyPr>
          <a:lstStyle/>
          <a:p>
            <a:r>
              <a:rPr lang="en-US" sz="4000" dirty="0">
                <a:solidFill>
                  <a:srgbClr val="7030A0"/>
                </a:solidFill>
              </a:rPr>
              <a:t>Humans change is not insignificant</a:t>
            </a:r>
          </a:p>
        </p:txBody>
      </p:sp>
    </p:spTree>
    <p:extLst>
      <p:ext uri="{BB962C8B-B14F-4D97-AF65-F5344CB8AC3E}">
        <p14:creationId xmlns:p14="http://schemas.microsoft.com/office/powerpoint/2010/main" val="3083282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2D94AF-0A65-A24F-AFF4-B9DD3D7D9081}"/>
              </a:ext>
            </a:extLst>
          </p:cNvPr>
          <p:cNvPicPr>
            <a:picLocks noChangeAspect="1"/>
          </p:cNvPicPr>
          <p:nvPr/>
        </p:nvPicPr>
        <p:blipFill>
          <a:blip r:embed="rId2"/>
          <a:stretch>
            <a:fillRect/>
          </a:stretch>
        </p:blipFill>
        <p:spPr>
          <a:xfrm>
            <a:off x="537491" y="0"/>
            <a:ext cx="6367596" cy="6858000"/>
          </a:xfrm>
          <a:prstGeom prst="rect">
            <a:avLst/>
          </a:prstGeom>
        </p:spPr>
      </p:pic>
      <p:sp>
        <p:nvSpPr>
          <p:cNvPr id="3" name="TextBox 2">
            <a:extLst>
              <a:ext uri="{FF2B5EF4-FFF2-40B4-BE49-F238E27FC236}">
                <a16:creationId xmlns:a16="http://schemas.microsoft.com/office/drawing/2014/main" id="{3E5B7CB2-6AAD-2C4C-B7E6-AADC9A3D7632}"/>
              </a:ext>
            </a:extLst>
          </p:cNvPr>
          <p:cNvSpPr txBox="1"/>
          <p:nvPr/>
        </p:nvSpPr>
        <p:spPr>
          <a:xfrm>
            <a:off x="7206019" y="1132764"/>
            <a:ext cx="4562901" cy="2800767"/>
          </a:xfrm>
          <a:prstGeom prst="rect">
            <a:avLst/>
          </a:prstGeom>
          <a:noFill/>
        </p:spPr>
        <p:txBody>
          <a:bodyPr wrap="square" rtlCol="0">
            <a:spAutoFit/>
          </a:bodyPr>
          <a:lstStyle/>
          <a:p>
            <a:r>
              <a:rPr lang="en-US" sz="4400" dirty="0">
                <a:solidFill>
                  <a:srgbClr val="7030A0"/>
                </a:solidFill>
              </a:rPr>
              <a:t>Direct and indirect impacts of humans on Earth’s ecosystems</a:t>
            </a:r>
          </a:p>
        </p:txBody>
      </p:sp>
      <p:sp>
        <p:nvSpPr>
          <p:cNvPr id="4" name="Rectangle 3">
            <a:extLst>
              <a:ext uri="{FF2B5EF4-FFF2-40B4-BE49-F238E27FC236}">
                <a16:creationId xmlns:a16="http://schemas.microsoft.com/office/drawing/2014/main" id="{67557DFF-F71E-6448-B836-4827D0F80533}"/>
              </a:ext>
            </a:extLst>
          </p:cNvPr>
          <p:cNvSpPr/>
          <p:nvPr/>
        </p:nvSpPr>
        <p:spPr>
          <a:xfrm>
            <a:off x="914400" y="1992573"/>
            <a:ext cx="1815152" cy="1692323"/>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0629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D31DC-5353-644F-80B9-E3C15B206FE9}"/>
              </a:ext>
            </a:extLst>
          </p:cNvPr>
          <p:cNvSpPr>
            <a:spLocks noGrp="1"/>
          </p:cNvSpPr>
          <p:nvPr>
            <p:ph type="title"/>
          </p:nvPr>
        </p:nvSpPr>
        <p:spPr/>
        <p:txBody>
          <a:bodyPr/>
          <a:lstStyle/>
          <a:p>
            <a:r>
              <a:rPr lang="en-US" dirty="0"/>
              <a:t>Land transformation</a:t>
            </a:r>
          </a:p>
        </p:txBody>
      </p:sp>
      <p:sp>
        <p:nvSpPr>
          <p:cNvPr id="3" name="Content Placeholder 2">
            <a:extLst>
              <a:ext uri="{FF2B5EF4-FFF2-40B4-BE49-F238E27FC236}">
                <a16:creationId xmlns:a16="http://schemas.microsoft.com/office/drawing/2014/main" id="{3969CFC3-B3A2-9943-80F8-9172E6FB5EA7}"/>
              </a:ext>
            </a:extLst>
          </p:cNvPr>
          <p:cNvSpPr>
            <a:spLocks noGrp="1"/>
          </p:cNvSpPr>
          <p:nvPr>
            <p:ph idx="1"/>
          </p:nvPr>
        </p:nvSpPr>
        <p:spPr>
          <a:xfrm>
            <a:off x="838200" y="1825625"/>
            <a:ext cx="5699078" cy="4351338"/>
          </a:xfrm>
        </p:spPr>
        <p:txBody>
          <a:bodyPr>
            <a:normAutofit/>
          </a:bodyPr>
          <a:lstStyle/>
          <a:p>
            <a:r>
              <a:rPr lang="en-US" sz="3200" dirty="0"/>
              <a:t>Nearly 50% of all land has been transformed by humans</a:t>
            </a:r>
          </a:p>
          <a:p>
            <a:r>
              <a:rPr lang="en-US" sz="3200" dirty="0"/>
              <a:t>Primary driver of species loss</a:t>
            </a:r>
          </a:p>
          <a:p>
            <a:r>
              <a:rPr lang="en-US" sz="3200" dirty="0"/>
              <a:t>20% of all CO2 emissions</a:t>
            </a:r>
          </a:p>
        </p:txBody>
      </p:sp>
      <p:pic>
        <p:nvPicPr>
          <p:cNvPr id="4" name="Picture 3">
            <a:extLst>
              <a:ext uri="{FF2B5EF4-FFF2-40B4-BE49-F238E27FC236}">
                <a16:creationId xmlns:a16="http://schemas.microsoft.com/office/drawing/2014/main" id="{80444561-463F-FD41-9A33-59C9A7F34D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2225" y="1573816"/>
            <a:ext cx="5216778" cy="3912584"/>
          </a:xfrm>
          <a:prstGeom prst="rect">
            <a:avLst/>
          </a:prstGeom>
        </p:spPr>
      </p:pic>
      <p:sp>
        <p:nvSpPr>
          <p:cNvPr id="5" name="TextBox 4">
            <a:extLst>
              <a:ext uri="{FF2B5EF4-FFF2-40B4-BE49-F238E27FC236}">
                <a16:creationId xmlns:a16="http://schemas.microsoft.com/office/drawing/2014/main" id="{B01717B7-D39E-C247-80DD-BE14D8B91606}"/>
              </a:ext>
            </a:extLst>
          </p:cNvPr>
          <p:cNvSpPr txBox="1"/>
          <p:nvPr/>
        </p:nvSpPr>
        <p:spPr>
          <a:xfrm>
            <a:off x="6429807" y="5621337"/>
            <a:ext cx="5661614" cy="369332"/>
          </a:xfrm>
          <a:prstGeom prst="rect">
            <a:avLst/>
          </a:prstGeom>
          <a:noFill/>
        </p:spPr>
        <p:txBody>
          <a:bodyPr wrap="none" rtlCol="0">
            <a:spAutoFit/>
          </a:bodyPr>
          <a:lstStyle/>
          <a:p>
            <a:r>
              <a:rPr lang="en-US" dirty="0">
                <a:solidFill>
                  <a:srgbClr val="7030A0"/>
                </a:solidFill>
              </a:rPr>
              <a:t>Border between Haiti (left) and Dominican Republic (right) </a:t>
            </a:r>
          </a:p>
        </p:txBody>
      </p:sp>
    </p:spTree>
    <p:extLst>
      <p:ext uri="{BB962C8B-B14F-4D97-AF65-F5344CB8AC3E}">
        <p14:creationId xmlns:p14="http://schemas.microsoft.com/office/powerpoint/2010/main" val="2228834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4357DE-1B46-7D4A-AF3E-964CF460CBE2}"/>
              </a:ext>
            </a:extLst>
          </p:cNvPr>
          <p:cNvPicPr>
            <a:picLocks noChangeAspect="1"/>
          </p:cNvPicPr>
          <p:nvPr/>
        </p:nvPicPr>
        <p:blipFill>
          <a:blip r:embed="rId2"/>
          <a:stretch>
            <a:fillRect/>
          </a:stretch>
        </p:blipFill>
        <p:spPr>
          <a:xfrm>
            <a:off x="2871994" y="0"/>
            <a:ext cx="6448011" cy="6858000"/>
          </a:xfrm>
          <a:prstGeom prst="rect">
            <a:avLst/>
          </a:prstGeom>
        </p:spPr>
      </p:pic>
      <p:sp>
        <p:nvSpPr>
          <p:cNvPr id="3" name="TextBox 2">
            <a:extLst>
              <a:ext uri="{FF2B5EF4-FFF2-40B4-BE49-F238E27FC236}">
                <a16:creationId xmlns:a16="http://schemas.microsoft.com/office/drawing/2014/main" id="{AE9B20A4-E40C-3140-B207-15DA959923CD}"/>
              </a:ext>
            </a:extLst>
          </p:cNvPr>
          <p:cNvSpPr txBox="1"/>
          <p:nvPr/>
        </p:nvSpPr>
        <p:spPr>
          <a:xfrm>
            <a:off x="10331619" y="6488668"/>
            <a:ext cx="1860381" cy="369332"/>
          </a:xfrm>
          <a:prstGeom prst="rect">
            <a:avLst/>
          </a:prstGeom>
          <a:noFill/>
        </p:spPr>
        <p:txBody>
          <a:bodyPr wrap="none" rtlCol="0">
            <a:spAutoFit/>
          </a:bodyPr>
          <a:lstStyle/>
          <a:p>
            <a:r>
              <a:rPr lang="en-US" dirty="0"/>
              <a:t>Foley et al. (2005)</a:t>
            </a:r>
          </a:p>
        </p:txBody>
      </p:sp>
    </p:spTree>
    <p:extLst>
      <p:ext uri="{BB962C8B-B14F-4D97-AF65-F5344CB8AC3E}">
        <p14:creationId xmlns:p14="http://schemas.microsoft.com/office/powerpoint/2010/main" val="1659395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A511-1AC8-8148-B1BC-C3F0B1FE2324}"/>
              </a:ext>
            </a:extLst>
          </p:cNvPr>
          <p:cNvSpPr>
            <a:spLocks noGrp="1"/>
          </p:cNvSpPr>
          <p:nvPr>
            <p:ph type="title"/>
          </p:nvPr>
        </p:nvSpPr>
        <p:spPr/>
        <p:txBody>
          <a:bodyPr>
            <a:normAutofit/>
          </a:bodyPr>
          <a:lstStyle/>
          <a:p>
            <a:r>
              <a:rPr lang="en-US" sz="4000" dirty="0"/>
              <a:t>Progressive land transformation (Foley et al. 2005)</a:t>
            </a:r>
          </a:p>
        </p:txBody>
      </p:sp>
      <p:pic>
        <p:nvPicPr>
          <p:cNvPr id="3" name="Picture 2">
            <a:extLst>
              <a:ext uri="{FF2B5EF4-FFF2-40B4-BE49-F238E27FC236}">
                <a16:creationId xmlns:a16="http://schemas.microsoft.com/office/drawing/2014/main" id="{524E265D-8011-7D43-AA14-6DACCE94ECB8}"/>
              </a:ext>
            </a:extLst>
          </p:cNvPr>
          <p:cNvPicPr>
            <a:picLocks noChangeAspect="1"/>
          </p:cNvPicPr>
          <p:nvPr/>
        </p:nvPicPr>
        <p:blipFill>
          <a:blip r:embed="rId2"/>
          <a:stretch>
            <a:fillRect/>
          </a:stretch>
        </p:blipFill>
        <p:spPr>
          <a:xfrm>
            <a:off x="2424705" y="1848801"/>
            <a:ext cx="7342590" cy="4722595"/>
          </a:xfrm>
          <a:prstGeom prst="rect">
            <a:avLst/>
          </a:prstGeom>
        </p:spPr>
      </p:pic>
    </p:spTree>
    <p:extLst>
      <p:ext uri="{BB962C8B-B14F-4D97-AF65-F5344CB8AC3E}">
        <p14:creationId xmlns:p14="http://schemas.microsoft.com/office/powerpoint/2010/main" val="1994823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2D94AF-0A65-A24F-AFF4-B9DD3D7D9081}"/>
              </a:ext>
            </a:extLst>
          </p:cNvPr>
          <p:cNvPicPr>
            <a:picLocks noChangeAspect="1"/>
          </p:cNvPicPr>
          <p:nvPr/>
        </p:nvPicPr>
        <p:blipFill>
          <a:blip r:embed="rId2"/>
          <a:stretch>
            <a:fillRect/>
          </a:stretch>
        </p:blipFill>
        <p:spPr>
          <a:xfrm>
            <a:off x="537491" y="0"/>
            <a:ext cx="6367596" cy="6858000"/>
          </a:xfrm>
          <a:prstGeom prst="rect">
            <a:avLst/>
          </a:prstGeom>
        </p:spPr>
      </p:pic>
      <p:sp>
        <p:nvSpPr>
          <p:cNvPr id="3" name="TextBox 2">
            <a:extLst>
              <a:ext uri="{FF2B5EF4-FFF2-40B4-BE49-F238E27FC236}">
                <a16:creationId xmlns:a16="http://schemas.microsoft.com/office/drawing/2014/main" id="{3E5B7CB2-6AAD-2C4C-B7E6-AADC9A3D7632}"/>
              </a:ext>
            </a:extLst>
          </p:cNvPr>
          <p:cNvSpPr txBox="1"/>
          <p:nvPr/>
        </p:nvSpPr>
        <p:spPr>
          <a:xfrm>
            <a:off x="7206019" y="1132764"/>
            <a:ext cx="4562901" cy="2800767"/>
          </a:xfrm>
          <a:prstGeom prst="rect">
            <a:avLst/>
          </a:prstGeom>
          <a:noFill/>
        </p:spPr>
        <p:txBody>
          <a:bodyPr wrap="square" rtlCol="0">
            <a:spAutoFit/>
          </a:bodyPr>
          <a:lstStyle/>
          <a:p>
            <a:r>
              <a:rPr lang="en-US" sz="4400" dirty="0">
                <a:solidFill>
                  <a:srgbClr val="7030A0"/>
                </a:solidFill>
              </a:rPr>
              <a:t>Direct and indirect impacts of humans on Earth’s ecosystems</a:t>
            </a:r>
          </a:p>
        </p:txBody>
      </p:sp>
      <p:sp>
        <p:nvSpPr>
          <p:cNvPr id="4" name="Rectangle 3">
            <a:extLst>
              <a:ext uri="{FF2B5EF4-FFF2-40B4-BE49-F238E27FC236}">
                <a16:creationId xmlns:a16="http://schemas.microsoft.com/office/drawing/2014/main" id="{4418229D-A3D9-A347-8269-F9DAA8A572B2}"/>
              </a:ext>
            </a:extLst>
          </p:cNvPr>
          <p:cNvSpPr/>
          <p:nvPr/>
        </p:nvSpPr>
        <p:spPr>
          <a:xfrm>
            <a:off x="2813712" y="2688608"/>
            <a:ext cx="1881117" cy="1937983"/>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213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C3EB3-20E3-894A-87F5-7A6BE7742941}"/>
              </a:ext>
            </a:extLst>
          </p:cNvPr>
          <p:cNvSpPr>
            <a:spLocks noGrp="1"/>
          </p:cNvSpPr>
          <p:nvPr>
            <p:ph type="title"/>
          </p:nvPr>
        </p:nvSpPr>
        <p:spPr/>
        <p:txBody>
          <a:bodyPr/>
          <a:lstStyle/>
          <a:p>
            <a:r>
              <a:rPr lang="en-US" dirty="0"/>
              <a:t>Biogeochemistry - </a:t>
            </a:r>
            <a:r>
              <a:rPr lang="en-US" dirty="0">
                <a:solidFill>
                  <a:srgbClr val="7030A0"/>
                </a:solidFill>
              </a:rPr>
              <a:t>Carbon</a:t>
            </a:r>
          </a:p>
        </p:txBody>
      </p:sp>
      <p:sp>
        <p:nvSpPr>
          <p:cNvPr id="3" name="Content Placeholder 2">
            <a:extLst>
              <a:ext uri="{FF2B5EF4-FFF2-40B4-BE49-F238E27FC236}">
                <a16:creationId xmlns:a16="http://schemas.microsoft.com/office/drawing/2014/main" id="{B5FCBD99-0839-B94E-BA8D-5928D9DABBEF}"/>
              </a:ext>
            </a:extLst>
          </p:cNvPr>
          <p:cNvSpPr>
            <a:spLocks noGrp="1"/>
          </p:cNvSpPr>
          <p:nvPr>
            <p:ph idx="1"/>
          </p:nvPr>
        </p:nvSpPr>
        <p:spPr>
          <a:xfrm>
            <a:off x="838201" y="1825625"/>
            <a:ext cx="5478724" cy="4351338"/>
          </a:xfrm>
        </p:spPr>
        <p:txBody>
          <a:bodyPr/>
          <a:lstStyle/>
          <a:p>
            <a:r>
              <a:rPr lang="en-US" dirty="0"/>
              <a:t>Humans emit 5,500,000 tons of C per year</a:t>
            </a:r>
          </a:p>
          <a:p>
            <a:r>
              <a:rPr lang="en-US" dirty="0"/>
              <a:t>Ecosystems take up only 2,300,000 tons per year</a:t>
            </a:r>
          </a:p>
          <a:p>
            <a:r>
              <a:rPr lang="en-US" dirty="0"/>
              <a:t>Impacts</a:t>
            </a:r>
          </a:p>
          <a:p>
            <a:pPr lvl="1"/>
            <a:r>
              <a:rPr lang="en-US" dirty="0"/>
              <a:t>Climate change</a:t>
            </a:r>
          </a:p>
          <a:p>
            <a:pPr lvl="1"/>
            <a:r>
              <a:rPr lang="en-US" dirty="0"/>
              <a:t>Ocean acidification</a:t>
            </a:r>
          </a:p>
          <a:p>
            <a:pPr lvl="1"/>
            <a:r>
              <a:rPr lang="en-US" dirty="0"/>
              <a:t>Decreased food quality</a:t>
            </a:r>
          </a:p>
        </p:txBody>
      </p:sp>
      <p:pic>
        <p:nvPicPr>
          <p:cNvPr id="4" name="Picture 3">
            <a:extLst>
              <a:ext uri="{FF2B5EF4-FFF2-40B4-BE49-F238E27FC236}">
                <a16:creationId xmlns:a16="http://schemas.microsoft.com/office/drawing/2014/main" id="{B9F0B2CF-4913-F249-B461-DF71259EF713}"/>
              </a:ext>
            </a:extLst>
          </p:cNvPr>
          <p:cNvPicPr>
            <a:picLocks noChangeAspect="1"/>
          </p:cNvPicPr>
          <p:nvPr/>
        </p:nvPicPr>
        <p:blipFill>
          <a:blip r:embed="rId2"/>
          <a:stretch>
            <a:fillRect/>
          </a:stretch>
        </p:blipFill>
        <p:spPr>
          <a:xfrm>
            <a:off x="6316925" y="1690688"/>
            <a:ext cx="5676529" cy="4441434"/>
          </a:xfrm>
          <a:prstGeom prst="rect">
            <a:avLst/>
          </a:prstGeom>
        </p:spPr>
      </p:pic>
    </p:spTree>
    <p:extLst>
      <p:ext uri="{BB962C8B-B14F-4D97-AF65-F5344CB8AC3E}">
        <p14:creationId xmlns:p14="http://schemas.microsoft.com/office/powerpoint/2010/main" val="40833037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TotalTime>
  <Words>406</Words>
  <Application>Microsoft Macintosh PowerPoint</Application>
  <PresentationFormat>Widescreen</PresentationFormat>
  <Paragraphs>59</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Human Domination of Earth’s Ecosystems</vt:lpstr>
      <vt:lpstr>PowerPoint Presentation</vt:lpstr>
      <vt:lpstr>PowerPoint Presentation</vt:lpstr>
      <vt:lpstr>PowerPoint Presentation</vt:lpstr>
      <vt:lpstr>Land transformation</vt:lpstr>
      <vt:lpstr>PowerPoint Presentation</vt:lpstr>
      <vt:lpstr>Progressive land transformation (Foley et al. 2005)</vt:lpstr>
      <vt:lpstr>PowerPoint Presentation</vt:lpstr>
      <vt:lpstr>Biogeochemistry - Carbon</vt:lpstr>
      <vt:lpstr>Biogeochemistry - Water</vt:lpstr>
      <vt:lpstr>Biogeochemistry - Water</vt:lpstr>
      <vt:lpstr>Biogeochemistry - Nitrogen</vt:lpstr>
      <vt:lpstr>Biogeochemistry - Nitrogen</vt:lpstr>
      <vt:lpstr>PowerPoint Presentation</vt:lpstr>
      <vt:lpstr>Biotic change – Species loss</vt:lpstr>
      <vt:lpstr>Biotic Changes – Species Loss</vt:lpstr>
      <vt:lpstr>Biotic Changes - Invasion</vt:lpstr>
      <vt:lpstr>Biotic Changes - Invasion</vt:lpstr>
      <vt:lpstr>Biotic Changes - Invasion</vt:lpstr>
      <vt:lpstr>PowerPoint Presentation</vt:lpstr>
      <vt:lpstr>Some things to chat about</vt:lpstr>
      <vt:lpstr>1. Who pays the cost?</vt:lpstr>
      <vt:lpstr>PowerPoint Presentation</vt:lpstr>
      <vt:lpstr>PowerPoint Presentation</vt:lpstr>
      <vt:lpstr>PowerPoint Presentation</vt:lpstr>
      <vt:lpstr>2. What would the world look like without humans?</vt:lpstr>
      <vt:lpstr>“There is no clearer illustration of the extent of human dominance of Earth than the fact that maintaining diversity of “wild” species and the functioning of “wild” ecosystems will require increasing human involvement”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Domination of Earth’s Ecosystems</dc:title>
  <dc:creator>Smith, Nick</dc:creator>
  <cp:lastModifiedBy>Smith, Nick</cp:lastModifiedBy>
  <cp:revision>28</cp:revision>
  <dcterms:created xsi:type="dcterms:W3CDTF">2019-09-04T16:26:36Z</dcterms:created>
  <dcterms:modified xsi:type="dcterms:W3CDTF">2019-09-04T19:47:44Z</dcterms:modified>
</cp:coreProperties>
</file>